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96" r:id="rId4"/>
    <p:sldId id="297" r:id="rId5"/>
    <p:sldId id="258" r:id="rId6"/>
    <p:sldId id="259" r:id="rId7"/>
    <p:sldId id="260" r:id="rId8"/>
    <p:sldId id="261" r:id="rId9"/>
    <p:sldId id="262" r:id="rId10"/>
    <p:sldId id="264" r:id="rId11"/>
    <p:sldId id="265" r:id="rId12"/>
    <p:sldId id="267" r:id="rId13"/>
    <p:sldId id="268" r:id="rId14"/>
    <p:sldId id="272" r:id="rId15"/>
    <p:sldId id="269" r:id="rId16"/>
    <p:sldId id="270" r:id="rId17"/>
    <p:sldId id="273" r:id="rId18"/>
    <p:sldId id="274"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8" autoAdjust="0"/>
    <p:restoredTop sz="94660"/>
  </p:normalViewPr>
  <p:slideViewPr>
    <p:cSldViewPr>
      <p:cViewPr varScale="1">
        <p:scale>
          <a:sx n="68" d="100"/>
          <a:sy n="68" d="100"/>
        </p:scale>
        <p:origin x="-15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0A60D-A662-46B6-841E-EAD88F451865}" type="datetimeFigureOut">
              <a:rPr lang="zh-CN" altLang="en-US" smtClean="0"/>
              <a:pPr/>
              <a:t>2015/11/13</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76645-9CAA-4484-AF61-B0386CFD156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63676645-9CAA-4484-AF61-B0386CFD156E}"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434FB9F-8B3C-4140-809A-9EC9BBC13811}" type="datetimeFigureOut">
              <a:rPr lang="zh-CN" altLang="en-US" smtClean="0"/>
              <a:pPr/>
              <a:t>2015/11/13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DD3145-D44D-40A6-A849-2E1E17B029F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4FB9F-8B3C-4140-809A-9EC9BBC13811}" type="datetimeFigureOut">
              <a:rPr lang="zh-CN" altLang="en-US" smtClean="0"/>
              <a:pPr/>
              <a:t>2015/11/13</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D3145-D44D-40A6-A849-2E1E17B029F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www.google.ca/url?sa=i&amp;rct=j&amp;q=&amp;esrc=s&amp;source=images&amp;cd=&amp;cad=rja&amp;uact=8&amp;ved=0CAcQjRxqFQoTCPuDr9-IhckCFUHxYwod1WwAjQ&amp;url=http://www.imdb.com/title/tt1340123/&amp;psig=AFQjCNGV0tNXY18_5YXpqZgvBCfB5nYDjg&amp;ust=144721783412400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2886094"/>
          </a:xfrm>
        </p:spPr>
        <p:txBody>
          <a:bodyPr/>
          <a:lstStyle/>
          <a:p>
            <a:r>
              <a:rPr lang="en-US" altLang="zh-CN" b="1" dirty="0" smtClean="0"/>
              <a:t>《</a:t>
            </a:r>
            <a:r>
              <a:rPr lang="zh-CN" altLang="en-US" b="1" dirty="0" smtClean="0"/>
              <a:t>英语国家社会与文化入门</a:t>
            </a:r>
            <a:r>
              <a:rPr lang="en-US" altLang="zh-CN" b="1" dirty="0" smtClean="0"/>
              <a:t>》</a:t>
            </a:r>
            <a:r>
              <a:rPr lang="en-US" altLang="zh-CN" dirty="0" smtClean="0">
                <a:latin typeface="+mj-ea"/>
              </a:rPr>
              <a:t>(</a:t>
            </a:r>
            <a:r>
              <a:rPr lang="zh-CN" altLang="en-US" b="1" dirty="0" smtClean="0">
                <a:latin typeface="+mj-ea"/>
              </a:rPr>
              <a:t>上册）</a:t>
            </a:r>
            <a:endParaRPr lang="zh-CN" altLang="en-US" dirty="0"/>
          </a:p>
        </p:txBody>
      </p:sp>
      <p:sp>
        <p:nvSpPr>
          <p:cNvPr id="3" name="Subtitle 2"/>
          <p:cNvSpPr>
            <a:spLocks noGrp="1"/>
          </p:cNvSpPr>
          <p:nvPr>
            <p:ph type="subTitle" idx="1"/>
          </p:nvPr>
        </p:nvSpPr>
        <p:spPr>
          <a:xfrm>
            <a:off x="1371600" y="3143248"/>
            <a:ext cx="6400800" cy="2495552"/>
          </a:xfrm>
        </p:spPr>
        <p:txBody>
          <a:bodyPr>
            <a:normAutofit fontScale="92500"/>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smtClean="0">
                <a:solidFill>
                  <a:srgbClr val="FF0000"/>
                </a:solidFill>
                <a:latin typeface="Times New Roman" pitchFamily="18" charset="0"/>
                <a:cs typeface="Times New Roman" pitchFamily="18" charset="0"/>
              </a:rPr>
              <a:t>An Introduction</a:t>
            </a:r>
            <a:endParaRPr lang="en-US" altLang="zh-CN" b="1" dirty="0" smtClean="0">
              <a:solidFill>
                <a:srgbClr val="FF0000"/>
              </a:solidFill>
              <a:latin typeface="Times New Roman" pitchFamily="18" charset="0"/>
              <a:cs typeface="Times New Roman" pitchFamily="18" charset="0"/>
            </a:endParaRPr>
          </a:p>
          <a:p>
            <a:r>
              <a:rPr lang="en-US" altLang="zh-CN" b="1" dirty="0" smtClean="0">
                <a:solidFill>
                  <a:srgbClr val="FF0000"/>
                </a:solidFill>
                <a:latin typeface="Times New Roman" pitchFamily="18" charset="0"/>
                <a:cs typeface="Times New Roman" pitchFamily="18" charset="0"/>
              </a:rPr>
              <a:t>(Book One)</a:t>
            </a:r>
            <a:endParaRPr lang="zh-CN" altLang="en-US" b="1" dirty="0" smtClean="0">
              <a:solidFill>
                <a:srgbClr val="FF0000"/>
              </a:solidFill>
              <a:latin typeface="Times New Roman" pitchFamily="18" charset="0"/>
              <a:cs typeface="Times New Roman" pitchFamily="18" charset="0"/>
            </a:endParaRP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Religion</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lnSpcReduction="10000"/>
          </a:bodyPr>
          <a:lstStyle/>
          <a:p>
            <a:r>
              <a:rPr lang="en-US" sz="2400" dirty="0" smtClean="0">
                <a:latin typeface="Times New Roman" pitchFamily="18" charset="0"/>
                <a:cs typeface="Times New Roman" pitchFamily="18" charset="0"/>
              </a:rPr>
              <a:t>Catholicism</a:t>
            </a:r>
          </a:p>
          <a:p>
            <a:pPr>
              <a:buNone/>
            </a:pPr>
            <a:r>
              <a:rPr lang="en-US" sz="2400" dirty="0" smtClean="0">
                <a:latin typeface="Times New Roman" pitchFamily="18" charset="0"/>
                <a:cs typeface="Times New Roman" pitchFamily="18" charset="0"/>
              </a:rPr>
              <a:t>     In the latter half of the 19th century it was the Catholics, most notably the Irish political convicts and refugees from famine, who played a significant part in the establishment of the alternative working class culture. </a:t>
            </a:r>
          </a:p>
          <a:p>
            <a:pPr>
              <a:buNone/>
            </a:pPr>
            <a:r>
              <a:rPr lang="en-US" sz="2400" dirty="0" smtClean="0">
                <a:latin typeface="Times New Roman" pitchFamily="18" charset="0"/>
                <a:cs typeface="Times New Roman" pitchFamily="18" charset="0"/>
              </a:rPr>
              <a:t>    Catholics, working class Protestants</a:t>
            </a:r>
          </a:p>
          <a:p>
            <a:pPr>
              <a:buNone/>
            </a:pPr>
            <a:r>
              <a:rPr lang="en-US" sz="2400" dirty="0" smtClean="0">
                <a:latin typeface="Times New Roman" pitchFamily="18" charset="0"/>
                <a:cs typeface="Times New Roman" pitchFamily="18" charset="0"/>
              </a:rPr>
              <a:t>    and Secularists combined to </a:t>
            </a:r>
          </a:p>
          <a:p>
            <a:pPr>
              <a:buNone/>
            </a:pPr>
            <a:r>
              <a:rPr lang="en-US" sz="2400" dirty="0" smtClean="0">
                <a:latin typeface="Times New Roman" pitchFamily="18" charset="0"/>
                <a:cs typeface="Times New Roman" pitchFamily="18" charset="0"/>
              </a:rPr>
              <a:t>    establish unionism and to create </a:t>
            </a:r>
          </a:p>
          <a:p>
            <a:pPr>
              <a:buNone/>
            </a:pPr>
            <a:r>
              <a:rPr lang="en-US" sz="2400" dirty="0" smtClean="0">
                <a:latin typeface="Times New Roman" pitchFamily="18" charset="0"/>
                <a:cs typeface="Times New Roman" pitchFamily="18" charset="0"/>
              </a:rPr>
              <a:t>    the political party that represented</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—the Australian Labor Party</a:t>
            </a:r>
          </a:p>
          <a:p>
            <a:pPr>
              <a:buNone/>
            </a:pPr>
            <a:r>
              <a:rPr lang="en-US" sz="2400" dirty="0" smtClean="0">
                <a:latin typeface="Times New Roman" pitchFamily="18" charset="0"/>
                <a:cs typeface="Times New Roman" pitchFamily="18" charset="0"/>
              </a:rPr>
              <a:t>    (the ALP).</a:t>
            </a:r>
          </a:p>
          <a:p>
            <a:pPr>
              <a:buNone/>
            </a:pPr>
            <a:endParaRPr lang="zh-CN" altLang="en-US" sz="2400" dirty="0">
              <a:latin typeface="Times New Roman" pitchFamily="18" charset="0"/>
              <a:cs typeface="Times New Roman" pitchFamily="18" charset="0"/>
            </a:endParaRPr>
          </a:p>
        </p:txBody>
      </p:sp>
      <p:pic>
        <p:nvPicPr>
          <p:cNvPr id="1028" name="Picture 4" descr="E:\《入门》课件\alp.png"/>
          <p:cNvPicPr>
            <a:picLocks noChangeAspect="1" noChangeArrowheads="1"/>
          </p:cNvPicPr>
          <p:nvPr/>
        </p:nvPicPr>
        <p:blipFill>
          <a:blip r:embed="rId2"/>
          <a:srcRect/>
          <a:stretch>
            <a:fillRect/>
          </a:stretch>
        </p:blipFill>
        <p:spPr bwMode="auto">
          <a:xfrm>
            <a:off x="5572132" y="3286125"/>
            <a:ext cx="2695588" cy="31432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Religion</a:t>
            </a:r>
            <a:endParaRPr lang="zh-CN" altLang="en-US" sz="4000"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lnSpcReduction="10000"/>
          </a:bodyPr>
          <a:lstStyle/>
          <a:p>
            <a:r>
              <a:rPr lang="en-US" sz="2000" dirty="0" smtClean="0">
                <a:latin typeface="Times New Roman" pitchFamily="18" charset="0"/>
                <a:cs typeface="Times New Roman" pitchFamily="18" charset="0"/>
              </a:rPr>
              <a:t>The Non-Christian Religions-- Buddhism, Islam, Hinduism and Judaism:</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The histories of Buddhism, Islam and Hinduism in Australia have similar patterns: a modest mid-19th century growth; a cut back at the beginning of the 20th century due to the racist White Australian Policy, and a significant proportional increase when Australia became a multi-cultural society in the 1970s.  Buddhism is now the fastest growing belief system in Australia.</a:t>
            </a:r>
            <a:r>
              <a:rPr lang="zh-CN" altLang="en-US" sz="2000"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pic>
        <p:nvPicPr>
          <p:cNvPr id="7" name="Content Placeholder 6" descr="06.jpg"/>
          <p:cNvPicPr>
            <a:picLocks noGrp="1" noChangeAspect="1"/>
          </p:cNvPicPr>
          <p:nvPr>
            <p:ph sz="half" idx="2"/>
          </p:nvPr>
        </p:nvPicPr>
        <p:blipFill>
          <a:blip r:embed="rId2"/>
          <a:stretch>
            <a:fillRect/>
          </a:stretch>
        </p:blipFill>
        <p:spPr>
          <a:xfrm>
            <a:off x="4648200" y="2516981"/>
            <a:ext cx="4038600" cy="2692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Religion</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r>
              <a:rPr lang="en-US" sz="2400" dirty="0" smtClean="0">
                <a:latin typeface="Times New Roman" pitchFamily="18" charset="0"/>
                <a:cs typeface="Times New Roman" pitchFamily="18" charset="0"/>
              </a:rPr>
              <a:t>Fundamentalism and Evangelicalism</a:t>
            </a:r>
            <a:endParaRPr lang="zh-CN" alt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Fundamentalism is often a feature of a society in a rapid state of change.  When cultural values seem to be shifting too quickly a form of cultural anxiety can occur. For some people there is a need to reaffirm the values of one’s earlier life. Fundamentalism is not confined to any one religious belief. In Australia, there are fundamentalist forms of Protestantism, Catholicism, Islam, and Judaism.    Fundamentalists want to maintain or to recreate what was (or what was thought to have been) the fundamental values of an earlier culture.</a:t>
            </a:r>
            <a:r>
              <a:rPr lang="zh-CN" altLang="en-US" sz="2400" dirty="0" smtClean="0">
                <a:latin typeface="Times New Roman" pitchFamily="18" charset="0"/>
                <a:cs typeface="Times New Roman" pitchFamily="18" charset="0"/>
              </a:rPr>
              <a:t> </a:t>
            </a:r>
            <a:endParaRPr lang="zh-CN" altLang="en-US"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Religion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643050"/>
            <a:ext cx="3614734" cy="4483113"/>
          </a:xfrm>
        </p:spPr>
        <p:txBody>
          <a:bodyPr>
            <a:normAutofit fontScale="70000" lnSpcReduction="20000"/>
          </a:bodyPr>
          <a:lstStyle/>
          <a:p>
            <a:r>
              <a:rPr lang="en-US" dirty="0" err="1" smtClean="0">
                <a:latin typeface="Times New Roman" pitchFamily="18" charset="0"/>
                <a:cs typeface="Times New Roman" pitchFamily="18" charset="0"/>
              </a:rPr>
              <a:t>Securalism</a:t>
            </a:r>
            <a:r>
              <a:rPr lang="en-US" dirty="0" smtClean="0">
                <a:latin typeface="Times New Roman" pitchFamily="18" charset="0"/>
                <a:cs typeface="Times New Roman" pitchFamily="18" charset="0"/>
              </a:rPr>
              <a:t> is the rejection of any religious belief.  Secularists use non-religious values to guide their lives.  As only 13% of </a:t>
            </a:r>
            <a:r>
              <a:rPr lang="en-US" smtClean="0">
                <a:latin typeface="Times New Roman" pitchFamily="18" charset="0"/>
                <a:cs typeface="Times New Roman" pitchFamily="18" charset="0"/>
              </a:rPr>
              <a:t>the population </a:t>
            </a:r>
            <a:r>
              <a:rPr lang="en-US" dirty="0" smtClean="0">
                <a:latin typeface="Times New Roman" pitchFamily="18" charset="0"/>
                <a:cs typeface="Times New Roman" pitchFamily="18" charset="0"/>
              </a:rPr>
              <a:t>attends church each week, Australia could be described as a secular society. However, many non-churchgoers stay committed to a form of belief. At key points of change in peoples’ lives—at death, birth, marriage or when going to war, the church becomes an important institution.</a:t>
            </a:r>
            <a:endParaRPr lang="zh-CN" altLang="en-US" dirty="0">
              <a:latin typeface="Times New Roman" pitchFamily="18" charset="0"/>
              <a:cs typeface="Times New Roman" pitchFamily="18" charset="0"/>
            </a:endParaRPr>
          </a:p>
        </p:txBody>
      </p:sp>
      <p:pic>
        <p:nvPicPr>
          <p:cNvPr id="6" name="Content Placeholder 5" descr="marriage.jpg"/>
          <p:cNvPicPr>
            <a:picLocks noGrp="1" noChangeAspect="1"/>
          </p:cNvPicPr>
          <p:nvPr>
            <p:ph sz="half" idx="2"/>
          </p:nvPr>
        </p:nvPicPr>
        <p:blipFill>
          <a:blip r:embed="rId2"/>
          <a:stretch>
            <a:fillRect/>
          </a:stretch>
        </p:blipFill>
        <p:spPr>
          <a:xfrm>
            <a:off x="5185247" y="1600200"/>
            <a:ext cx="2964506"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Sport -- a Secularist Australian Religion?</a:t>
            </a:r>
            <a:endParaRPr lang="zh-CN" altLang="en-US" dirty="0"/>
          </a:p>
        </p:txBody>
      </p:sp>
      <p:sp>
        <p:nvSpPr>
          <p:cNvPr id="6" name="Content Placeholder 5"/>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Sport has shaped the Australian national identity. </a:t>
            </a:r>
          </a:p>
          <a:p>
            <a:r>
              <a:rPr lang="en-US" dirty="0" smtClean="0">
                <a:latin typeface="Times New Roman" pitchFamily="18" charset="0"/>
                <a:cs typeface="Times New Roman" pitchFamily="18" charset="0"/>
              </a:rPr>
              <a:t>Sport in Australia is an important part of the country’s culture, dating back to the early colonial period.</a:t>
            </a:r>
          </a:p>
          <a:p>
            <a:r>
              <a:rPr lang="en-US" dirty="0" smtClean="0">
                <a:latin typeface="Times New Roman" pitchFamily="18" charset="0"/>
                <a:cs typeface="Times New Roman" pitchFamily="18" charset="0"/>
              </a:rPr>
              <a:t>The principal game in Australia is football .Other sports played in Australia include cricket, hockey, basketball, beach volleyball, swimming, netball, horse racing, car racing.</a:t>
            </a:r>
          </a:p>
          <a:p>
            <a:r>
              <a:rPr lang="en-US" dirty="0" smtClean="0">
                <a:latin typeface="Times New Roman" pitchFamily="18" charset="0"/>
                <a:cs typeface="Times New Roman" pitchFamily="18" charset="0"/>
              </a:rPr>
              <a:t>The media plays an important part in Australia's sporting landscape, with many sporting events televised or covered on radio. </a:t>
            </a:r>
            <a:endParaRPr lang="zh-CN" alt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Sport -- a Secularist Australian Religion?</a:t>
            </a:r>
            <a:endParaRPr lang="zh-CN" altLang="en-US" dirty="0">
              <a:latin typeface="Times New Roman" pitchFamily="18" charset="0"/>
              <a:cs typeface="Times New Roman" pitchFamily="18" charset="0"/>
            </a:endParaRPr>
          </a:p>
        </p:txBody>
      </p:sp>
      <p:sp>
        <p:nvSpPr>
          <p:cNvPr id="6" name="Content Placeholder 5"/>
          <p:cNvSpPr>
            <a:spLocks noGrp="1"/>
          </p:cNvSpPr>
          <p:nvPr>
            <p:ph idx="1"/>
          </p:nvPr>
        </p:nvSpPr>
        <p:spPr>
          <a:xfrm>
            <a:off x="500034" y="1643051"/>
            <a:ext cx="8186766" cy="2143140"/>
          </a:xfrm>
        </p:spPr>
        <p:txBody>
          <a:bodyPr>
            <a:normAutofit/>
          </a:bodyPr>
          <a:lstStyle/>
          <a:p>
            <a:r>
              <a:rPr lang="en-US" sz="2000" dirty="0" smtClean="0">
                <a:latin typeface="Times New Roman" pitchFamily="18" charset="0"/>
                <a:cs typeface="Times New Roman" pitchFamily="18" charset="0"/>
              </a:rPr>
              <a:t>Many features of sport in Australia seem to reflect the patterns of religion. Ritually, every Saturday hundreds of thousands of Australians gather at sports fields and arenas in every city, dressed in their sports team’s special </a:t>
            </a:r>
            <a:r>
              <a:rPr lang="en-US" sz="2000" dirty="0" err="1" smtClean="0">
                <a:latin typeface="Times New Roman" pitchFamily="18" charset="0"/>
                <a:cs typeface="Times New Roman" pitchFamily="18" charset="0"/>
              </a:rPr>
              <a:t>colours</a:t>
            </a:r>
            <a:r>
              <a:rPr lang="en-US" sz="2000" dirty="0" smtClean="0">
                <a:latin typeface="Times New Roman" pitchFamily="18" charset="0"/>
                <a:cs typeface="Times New Roman" pitchFamily="18" charset="0"/>
              </a:rPr>
              <a:t>. Many carry emblems representing the team’s symbolic creatures—the Magpies, the Bulls, the Roosters, etc. The fans enter the arena, and chant their team’s special songs.</a:t>
            </a:r>
            <a:endParaRPr lang="zh-CN" altLang="en-US" sz="2000" dirty="0">
              <a:latin typeface="Times New Roman" pitchFamily="18" charset="0"/>
              <a:cs typeface="Times New Roman" pitchFamily="18" charset="0"/>
            </a:endParaRPr>
          </a:p>
        </p:txBody>
      </p:sp>
      <p:pic>
        <p:nvPicPr>
          <p:cNvPr id="1027" name="Picture 3" descr="E:\《入门》课件\magpies.jpg"/>
          <p:cNvPicPr>
            <a:picLocks noChangeAspect="1" noChangeArrowheads="1"/>
          </p:cNvPicPr>
          <p:nvPr/>
        </p:nvPicPr>
        <p:blipFill>
          <a:blip r:embed="rId2"/>
          <a:srcRect/>
          <a:stretch>
            <a:fillRect/>
          </a:stretch>
        </p:blipFill>
        <p:spPr bwMode="auto">
          <a:xfrm>
            <a:off x="285720" y="4143380"/>
            <a:ext cx="2643206" cy="2143140"/>
          </a:xfrm>
          <a:prstGeom prst="rect">
            <a:avLst/>
          </a:prstGeom>
          <a:noFill/>
        </p:spPr>
      </p:pic>
      <p:pic>
        <p:nvPicPr>
          <p:cNvPr id="1028" name="Picture 4" descr="E:\《入门》课件\bulls.png"/>
          <p:cNvPicPr>
            <a:picLocks noChangeAspect="1" noChangeArrowheads="1"/>
          </p:cNvPicPr>
          <p:nvPr/>
        </p:nvPicPr>
        <p:blipFill>
          <a:blip r:embed="rId3"/>
          <a:srcRect/>
          <a:stretch>
            <a:fillRect/>
          </a:stretch>
        </p:blipFill>
        <p:spPr bwMode="auto">
          <a:xfrm>
            <a:off x="2928926" y="4000504"/>
            <a:ext cx="3357586" cy="2238390"/>
          </a:xfrm>
          <a:prstGeom prst="rect">
            <a:avLst/>
          </a:prstGeom>
          <a:noFill/>
        </p:spPr>
      </p:pic>
      <p:pic>
        <p:nvPicPr>
          <p:cNvPr id="1029" name="Picture 5" descr="E:\《入门》课件\Sydney_Roosters_logo_svg.png"/>
          <p:cNvPicPr>
            <a:picLocks noChangeAspect="1" noChangeArrowheads="1"/>
          </p:cNvPicPr>
          <p:nvPr/>
        </p:nvPicPr>
        <p:blipFill>
          <a:blip r:embed="rId4" cstate="print"/>
          <a:srcRect/>
          <a:stretch>
            <a:fillRect/>
          </a:stretch>
        </p:blipFill>
        <p:spPr bwMode="auto">
          <a:xfrm>
            <a:off x="6357950" y="3714752"/>
            <a:ext cx="2357454" cy="28575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Sport -- a Secularist Australian Religion?</a:t>
            </a:r>
            <a:endParaRPr lang="zh-CN" altLang="en-US" dirty="0"/>
          </a:p>
        </p:txBody>
      </p:sp>
      <p:sp>
        <p:nvSpPr>
          <p:cNvPr id="3" name="Content Placeholder 2"/>
          <p:cNvSpPr>
            <a:spLocks noGrp="1"/>
          </p:cNvSpPr>
          <p:nvPr>
            <p:ph idx="1"/>
          </p:nvPr>
        </p:nvSpPr>
        <p:spPr>
          <a:xfrm>
            <a:off x="571472" y="1600201"/>
            <a:ext cx="8115328" cy="1042982"/>
          </a:xfrm>
        </p:spPr>
        <p:txBody>
          <a:bodyPr>
            <a:normAutofit/>
          </a:bodyPr>
          <a:lstStyle/>
          <a:p>
            <a:pPr>
              <a:buNone/>
            </a:pPr>
            <a:r>
              <a:rPr lang="en-US" sz="2000" dirty="0" smtClean="0">
                <a:latin typeface="Times New Roman" pitchFamily="18" charset="0"/>
                <a:cs typeface="Times New Roman" pitchFamily="18" charset="0"/>
              </a:rPr>
              <a:t>Football in Australia– Australian Rugby League (ARL), Australian Football League (AFL), and Australian Rugby Union (ARU). </a:t>
            </a:r>
            <a:endParaRPr lang="zh-CN" altLang="en-US" sz="2000" dirty="0">
              <a:latin typeface="Times New Roman" pitchFamily="18" charset="0"/>
              <a:cs typeface="Times New Roman" pitchFamily="18" charset="0"/>
            </a:endParaRPr>
          </a:p>
        </p:txBody>
      </p:sp>
      <p:pic>
        <p:nvPicPr>
          <p:cNvPr id="2050" name="Picture 2" descr="E:\《入门》课件\Australian_Football_League_svg.png"/>
          <p:cNvPicPr>
            <a:picLocks noChangeAspect="1" noChangeArrowheads="1"/>
          </p:cNvPicPr>
          <p:nvPr/>
        </p:nvPicPr>
        <p:blipFill>
          <a:blip r:embed="rId2"/>
          <a:srcRect/>
          <a:stretch>
            <a:fillRect/>
          </a:stretch>
        </p:blipFill>
        <p:spPr bwMode="auto">
          <a:xfrm>
            <a:off x="3500430" y="3500438"/>
            <a:ext cx="2286016" cy="2071702"/>
          </a:xfrm>
          <a:prstGeom prst="rect">
            <a:avLst/>
          </a:prstGeom>
          <a:noFill/>
        </p:spPr>
      </p:pic>
      <p:pic>
        <p:nvPicPr>
          <p:cNvPr id="2051" name="Picture 3" descr="E:\《入门》课件\Australian_Rugby_League_logo_svg.png"/>
          <p:cNvPicPr>
            <a:picLocks noChangeAspect="1" noChangeArrowheads="1"/>
          </p:cNvPicPr>
          <p:nvPr/>
        </p:nvPicPr>
        <p:blipFill>
          <a:blip r:embed="rId3"/>
          <a:srcRect/>
          <a:stretch>
            <a:fillRect/>
          </a:stretch>
        </p:blipFill>
        <p:spPr bwMode="auto">
          <a:xfrm>
            <a:off x="571473" y="3000372"/>
            <a:ext cx="2643206" cy="1785950"/>
          </a:xfrm>
          <a:prstGeom prst="rect">
            <a:avLst/>
          </a:prstGeom>
          <a:noFill/>
        </p:spPr>
      </p:pic>
      <p:pic>
        <p:nvPicPr>
          <p:cNvPr id="2052" name="Picture 4" descr="E:\《入门》课件\ARU.png"/>
          <p:cNvPicPr>
            <a:picLocks noChangeAspect="1" noChangeArrowheads="1"/>
          </p:cNvPicPr>
          <p:nvPr/>
        </p:nvPicPr>
        <p:blipFill>
          <a:blip r:embed="rId4"/>
          <a:srcRect/>
          <a:stretch>
            <a:fillRect/>
          </a:stretch>
        </p:blipFill>
        <p:spPr bwMode="auto">
          <a:xfrm>
            <a:off x="5857884" y="4357694"/>
            <a:ext cx="2500330" cy="22860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normAutofit/>
          </a:bodyPr>
          <a:lstStyle/>
          <a:p>
            <a:r>
              <a:rPr lang="en-US" dirty="0" smtClean="0">
                <a:latin typeface="Times New Roman" pitchFamily="18" charset="0"/>
                <a:cs typeface="Times New Roman" pitchFamily="18" charset="0"/>
              </a:rPr>
              <a:t>II. Sport -- a Secularist Australian Religion?</a:t>
            </a:r>
            <a:endParaRPr lang="zh-CN" altLang="en-US" dirty="0"/>
          </a:p>
        </p:txBody>
      </p:sp>
      <p:sp>
        <p:nvSpPr>
          <p:cNvPr id="3" name="Content Placeholder 2"/>
          <p:cNvSpPr>
            <a:spLocks noGrp="1"/>
          </p:cNvSpPr>
          <p:nvPr>
            <p:ph idx="1"/>
          </p:nvPr>
        </p:nvSpPr>
        <p:spPr>
          <a:xfrm>
            <a:off x="571472" y="2357429"/>
            <a:ext cx="8229600" cy="3643339"/>
          </a:xfrm>
        </p:spPr>
        <p:txBody>
          <a:bodyPr>
            <a:normAutofit/>
          </a:bodyPr>
          <a:lstStyle/>
          <a:p>
            <a:r>
              <a:rPr lang="en-US" sz="2400" dirty="0" smtClean="0">
                <a:latin typeface="Times New Roman" pitchFamily="18" charset="0"/>
                <a:cs typeface="Times New Roman" pitchFamily="18" charset="0"/>
              </a:rPr>
              <a:t>In Australia today sport plays a dominant role and affects the broader culture. Some sociologists point out that Australians spend far more, per capita, on the training of elite athletes than they do on the training of doctors, scientists, musicians and philosophers. Australia so glorifies competitive sport it is as if sport is now the basis of the country’s values and priorities. Some are concerned about the excessive </a:t>
            </a:r>
            <a:r>
              <a:rPr lang="en-US" sz="2400" dirty="0" err="1" smtClean="0">
                <a:latin typeface="Times New Roman" pitchFamily="18" charset="0"/>
                <a:cs typeface="Times New Roman" pitchFamily="18" charset="0"/>
              </a:rPr>
              <a:t>masculinism</a:t>
            </a:r>
            <a:r>
              <a:rPr lang="en-US" sz="2400" dirty="0" smtClean="0">
                <a:latin typeface="Times New Roman" pitchFamily="18" charset="0"/>
                <a:cs typeface="Times New Roman" pitchFamily="18" charset="0"/>
              </a:rPr>
              <a:t> of Australian sport, exemplified by the 98:2 ratio of  male: female sport coverage on television. </a:t>
            </a:r>
            <a:endParaRPr lang="zh-CN" alt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rmAutofit/>
          </a:bodyPr>
          <a:lstStyle/>
          <a:p>
            <a:r>
              <a:rPr lang="en-US" dirty="0" smtClean="0">
                <a:latin typeface="Times New Roman" pitchFamily="18" charset="0"/>
                <a:cs typeface="Times New Roman" pitchFamily="18" charset="0"/>
              </a:rPr>
              <a:t>II. Sport -- a Secularist Australian Religion?</a:t>
            </a:r>
            <a:endParaRPr lang="zh-CN" altLang="en-US" dirty="0"/>
          </a:p>
        </p:txBody>
      </p:sp>
      <p:sp>
        <p:nvSpPr>
          <p:cNvPr id="3" name="Content Placeholder 2"/>
          <p:cNvSpPr>
            <a:spLocks noGrp="1"/>
          </p:cNvSpPr>
          <p:nvPr>
            <p:ph idx="1"/>
          </p:nvPr>
        </p:nvSpPr>
        <p:spPr>
          <a:xfrm>
            <a:off x="457200" y="2000240"/>
            <a:ext cx="8229600" cy="4125923"/>
          </a:xfrm>
        </p:spPr>
        <p:txBody>
          <a:bodyPr>
            <a:normAutofit/>
          </a:bodyPr>
          <a:lstStyle/>
          <a:p>
            <a:r>
              <a:rPr lang="en-US" sz="2400" dirty="0" smtClean="0">
                <a:latin typeface="Times New Roman" pitchFamily="18" charset="0"/>
                <a:cs typeface="Times New Roman" pitchFamily="18" charset="0"/>
              </a:rPr>
              <a:t>Sport also has positive characteristics.  It creates a sense of community, potentially balances the spirit of competition within the broader culture of fair play, and encourages exercise and physical fitness.  Moreover, there are forms of sport which are neither overly competitive, nor gender biased.</a:t>
            </a:r>
          </a:p>
          <a:p>
            <a:r>
              <a:rPr lang="en-US" sz="2400" dirty="0" smtClean="0">
                <a:latin typeface="Times New Roman" pitchFamily="18" charset="0"/>
                <a:cs typeface="Times New Roman" pitchFamily="18" charset="0"/>
              </a:rPr>
              <a:t>The beach is one of the most popular places for these activities. Australians love body surfing, sea swimming, board surfing, picnicking, beach cricket, or building sand castles, all just for the fun of it.</a:t>
            </a:r>
            <a:endParaRPr lang="zh-CN" altLang="en-US"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入门》课件\building-a-sand-castle.jpg"/>
          <p:cNvPicPr>
            <a:picLocks noChangeAspect="1" noChangeArrowheads="1"/>
          </p:cNvPicPr>
          <p:nvPr/>
        </p:nvPicPr>
        <p:blipFill>
          <a:blip r:embed="rId3"/>
          <a:srcRect/>
          <a:stretch>
            <a:fillRect/>
          </a:stretch>
        </p:blipFill>
        <p:spPr bwMode="auto">
          <a:xfrm>
            <a:off x="4786314" y="3813231"/>
            <a:ext cx="4357686" cy="3044769"/>
          </a:xfrm>
          <a:prstGeom prst="rect">
            <a:avLst/>
          </a:prstGeom>
          <a:noFill/>
        </p:spPr>
      </p:pic>
      <p:pic>
        <p:nvPicPr>
          <p:cNvPr id="3075" name="Picture 3" descr="E:\《入门》课件\beach volleyball.jpg"/>
          <p:cNvPicPr>
            <a:picLocks noChangeAspect="1" noChangeArrowheads="1"/>
          </p:cNvPicPr>
          <p:nvPr/>
        </p:nvPicPr>
        <p:blipFill>
          <a:blip r:embed="rId4"/>
          <a:srcRect/>
          <a:stretch>
            <a:fillRect/>
          </a:stretch>
        </p:blipFill>
        <p:spPr bwMode="auto">
          <a:xfrm>
            <a:off x="0" y="0"/>
            <a:ext cx="4071934" cy="3214662"/>
          </a:xfrm>
          <a:prstGeom prst="rect">
            <a:avLst/>
          </a:prstGeom>
          <a:noFill/>
        </p:spPr>
      </p:pic>
      <p:pic>
        <p:nvPicPr>
          <p:cNvPr id="3076" name="Picture 4" descr="E:\《入门》课件\SwimmingwithDolphins_3606.jpg"/>
          <p:cNvPicPr>
            <a:picLocks noChangeAspect="1" noChangeArrowheads="1"/>
          </p:cNvPicPr>
          <p:nvPr/>
        </p:nvPicPr>
        <p:blipFill>
          <a:blip r:embed="rId5"/>
          <a:srcRect/>
          <a:stretch>
            <a:fillRect/>
          </a:stretch>
        </p:blipFill>
        <p:spPr bwMode="auto">
          <a:xfrm>
            <a:off x="0" y="3214686"/>
            <a:ext cx="5072066" cy="3643314"/>
          </a:xfrm>
          <a:prstGeom prst="rect">
            <a:avLst/>
          </a:prstGeom>
          <a:noFill/>
        </p:spPr>
      </p:pic>
      <p:pic>
        <p:nvPicPr>
          <p:cNvPr id="3077" name="Picture 5" descr="E:\《入门》课件\surf.jpg"/>
          <p:cNvPicPr>
            <a:picLocks noChangeAspect="1" noChangeArrowheads="1"/>
          </p:cNvPicPr>
          <p:nvPr/>
        </p:nvPicPr>
        <p:blipFill>
          <a:blip r:embed="rId6"/>
          <a:srcRect/>
          <a:stretch>
            <a:fillRect/>
          </a:stretch>
        </p:blipFill>
        <p:spPr bwMode="auto">
          <a:xfrm>
            <a:off x="4071935" y="0"/>
            <a:ext cx="5072066" cy="38576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i="1" dirty="0" smtClean="0">
                <a:latin typeface="Times New Roman" pitchFamily="18" charset="0"/>
                <a:cs typeface="Times New Roman" pitchFamily="18" charset="0"/>
              </a:rPr>
              <a:t>Australia</a:t>
            </a:r>
            <a:r>
              <a:rPr lang="en-US" altLang="zh-CN" dirty="0" smtClean="0"/>
              <a:t/>
            </a:r>
            <a:br>
              <a:rPr lang="en-US" altLang="zh-CN" dirty="0" smtClean="0"/>
            </a:br>
            <a:r>
              <a:rPr lang="en-US" altLang="zh-CN" sz="3100" dirty="0" smtClean="0">
                <a:latin typeface="Times New Roman" pitchFamily="18" charset="0"/>
                <a:cs typeface="Times New Roman" pitchFamily="18" charset="0"/>
              </a:rPr>
              <a:t>Unit 16 Australian Cultural Life</a:t>
            </a:r>
            <a:endParaRPr lang="zh-CN" altLang="en-US" sz="3100" dirty="0"/>
          </a:p>
        </p:txBody>
      </p:sp>
      <p:pic>
        <p:nvPicPr>
          <p:cNvPr id="6" name="Content Placeholder 5" descr="Australia map.jpg"/>
          <p:cNvPicPr>
            <a:picLocks noGrp="1" noChangeAspect="1"/>
          </p:cNvPicPr>
          <p:nvPr>
            <p:ph sz="half" idx="1"/>
          </p:nvPr>
        </p:nvPicPr>
        <p:blipFill>
          <a:blip r:embed="rId2"/>
          <a:stretch>
            <a:fillRect/>
          </a:stretch>
        </p:blipFill>
        <p:spPr>
          <a:xfrm>
            <a:off x="176335" y="2214554"/>
            <a:ext cx="4609979" cy="3714776"/>
          </a:xfrm>
        </p:spPr>
      </p:pic>
      <p:pic>
        <p:nvPicPr>
          <p:cNvPr id="7" name="Content Placeholder 6" descr="Coat_of_Arms_of_Australia.svg.png"/>
          <p:cNvPicPr>
            <a:picLocks noGrp="1" noChangeAspect="1"/>
          </p:cNvPicPr>
          <p:nvPr>
            <p:ph sz="half" idx="2"/>
          </p:nvPr>
        </p:nvPicPr>
        <p:blipFill>
          <a:blip r:embed="rId3"/>
          <a:stretch>
            <a:fillRect/>
          </a:stretch>
        </p:blipFill>
        <p:spPr>
          <a:xfrm>
            <a:off x="4648200" y="2298224"/>
            <a:ext cx="4038600" cy="312991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latin typeface="Times New Roman" pitchFamily="18" charset="0"/>
                <a:cs typeface="Times New Roman" pitchFamily="18" charset="0"/>
              </a:rPr>
              <a:t>III. Australian Literature</a:t>
            </a:r>
            <a:r>
              <a:rPr lang="zh-CN" altLang="en-US" dirty="0" smtClean="0">
                <a:latin typeface="Times New Roman" pitchFamily="18" charset="0"/>
                <a:cs typeface="Times New Roman" pitchFamily="18" charset="0"/>
              </a:rPr>
              <a:t/>
            </a:r>
            <a:br>
              <a:rPr lang="zh-CN" altLang="en-US" dirty="0" smtClean="0">
                <a:latin typeface="Times New Roman" pitchFamily="18" charset="0"/>
                <a:cs typeface="Times New Roman" pitchFamily="18" charset="0"/>
              </a:rPr>
            </a:b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The history of Australian literature covers an immense field, from the Dreamtime stories, myths and legends that have been passed on orally or visually by artistic representations on rocks and on bark over 40, 000 years, through to the various forms of Australian literature in the English language which covers the period 1788 to the present day. </a:t>
            </a:r>
          </a:p>
          <a:p>
            <a:r>
              <a:rPr lang="en-US" sz="2400" dirty="0" smtClean="0">
                <a:latin typeface="Times New Roman" pitchFamily="18" charset="0"/>
                <a:cs typeface="Times New Roman" pitchFamily="18" charset="0"/>
              </a:rPr>
              <a:t>Australian literature includes not only fiction, verse, drama, history, biography and autobiography, but also journals, diaries, letters and memoirs.</a:t>
            </a:r>
            <a:endParaRPr lang="zh-CN" alt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r>
              <a:rPr lang="en-US" sz="2000" dirty="0" smtClean="0">
                <a:latin typeface="Times New Roman" pitchFamily="18" charset="0"/>
                <a:cs typeface="Times New Roman" pitchFamily="18" charset="0"/>
              </a:rPr>
              <a:t>The journals of Captain Cook and Sir Joseph Banks give detailed insights into how the English explorers and settlers interpreted the Peoples, the country and their own experiences of the Australian continent.  These early writings from Australia were written in the English style for an English audience.</a:t>
            </a:r>
            <a:r>
              <a:rPr lang="zh-CN" altLang="en-US" sz="2000" dirty="0" smtClean="0">
                <a:latin typeface="Times New Roman" pitchFamily="18" charset="0"/>
                <a:cs typeface="Times New Roman" pitchFamily="18" charset="0"/>
              </a:rPr>
              <a:t> </a:t>
            </a:r>
            <a:endParaRPr lang="en-US" altLang="zh-C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During the next few decades Australian writers began to write from a more Australian perspective focusing on constructing this new Australian identity as convicts, bushrangers, and pioneering bush families. Writings of the “romance of the Bush” creating stereotypes that appealed to Australians’ wish to see themselves as a tough, hardy, egalitarian set of characters, different from “people back Home”.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cs typeface="Times New Roman" pitchFamily="18" charset="0"/>
              </a:rPr>
              <a:t>III. Australian Literature</a:t>
            </a:r>
            <a:endParaRPr lang="zh-CN" altLang="en-US" dirty="0"/>
          </a:p>
        </p:txBody>
      </p:sp>
      <p:sp>
        <p:nvSpPr>
          <p:cNvPr id="3" name="Text Placeholder 2"/>
          <p:cNvSpPr>
            <a:spLocks noGrp="1"/>
          </p:cNvSpPr>
          <p:nvPr>
            <p:ph type="body" idx="1"/>
          </p:nvPr>
        </p:nvSpPr>
        <p:spPr>
          <a:xfrm>
            <a:off x="457200" y="1428737"/>
            <a:ext cx="4040188" cy="1071570"/>
          </a:xfrm>
        </p:spPr>
        <p:txBody>
          <a:bodyPr>
            <a:normAutofit fontScale="92500" lnSpcReduction="10000"/>
          </a:bodyPr>
          <a:lstStyle/>
          <a:p>
            <a:r>
              <a:rPr lang="en-US" b="0" dirty="0" smtClean="0">
                <a:latin typeface="Times New Roman" pitchFamily="18" charset="0"/>
                <a:cs typeface="Times New Roman" pitchFamily="18" charset="0"/>
              </a:rPr>
              <a:t>This novel by Marcus Clarke is the best known novel of life as a convict in early Australian history.</a:t>
            </a:r>
            <a:endParaRPr lang="zh-CN" altLang="en-US" b="0"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645025" y="1285860"/>
            <a:ext cx="4041775" cy="1357321"/>
          </a:xfrm>
        </p:spPr>
        <p:txBody>
          <a:bodyPr>
            <a:normAutofit fontScale="92500" lnSpcReduction="10000"/>
          </a:bodyPr>
          <a:lstStyle/>
          <a:p>
            <a:r>
              <a:rPr lang="en-US" b="0" dirty="0" smtClean="0">
                <a:latin typeface="Times New Roman" pitchFamily="18" charset="0"/>
                <a:cs typeface="Times New Roman" pitchFamily="18" charset="0"/>
              </a:rPr>
              <a:t>This poem by Paterson tells the story of a horseback pursuit to recapture a prizewinning racehorse that escaped. </a:t>
            </a:r>
            <a:endParaRPr lang="zh-CN" altLang="en-US" b="0" dirty="0">
              <a:latin typeface="Times New Roman" pitchFamily="18" charset="0"/>
              <a:cs typeface="Times New Roman" pitchFamily="18" charset="0"/>
            </a:endParaRPr>
          </a:p>
        </p:txBody>
      </p:sp>
      <p:pic>
        <p:nvPicPr>
          <p:cNvPr id="8" name="Content Placeholder 7" descr="snowy river.jpg"/>
          <p:cNvPicPr>
            <a:picLocks noGrp="1" noChangeAspect="1"/>
          </p:cNvPicPr>
          <p:nvPr>
            <p:ph sz="quarter" idx="4"/>
          </p:nvPr>
        </p:nvPicPr>
        <p:blipFill>
          <a:blip r:embed="rId2"/>
          <a:stretch>
            <a:fillRect/>
          </a:stretch>
        </p:blipFill>
        <p:spPr>
          <a:xfrm>
            <a:off x="5365261" y="2786058"/>
            <a:ext cx="2601302" cy="3929089"/>
          </a:xfrm>
        </p:spPr>
      </p:pic>
      <p:pic>
        <p:nvPicPr>
          <p:cNvPr id="7" name="Content Placeholder 8" descr="For_the_Term_of_His_Natural_Life.jpg"/>
          <p:cNvPicPr>
            <a:picLocks noGrp="1" noChangeAspect="1"/>
          </p:cNvPicPr>
          <p:nvPr>
            <p:ph sz="half" idx="2"/>
          </p:nvPr>
        </p:nvPicPr>
        <p:blipFill>
          <a:blip r:embed="rId3"/>
          <a:stretch>
            <a:fillRect/>
          </a:stretch>
        </p:blipFill>
        <p:spPr>
          <a:xfrm>
            <a:off x="1214414" y="3071810"/>
            <a:ext cx="2143140" cy="308769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sp>
        <p:nvSpPr>
          <p:cNvPr id="8" name="Content Placeholder 7"/>
          <p:cNvSpPr>
            <a:spLocks noGrp="1"/>
          </p:cNvSpPr>
          <p:nvPr>
            <p:ph idx="1"/>
          </p:nvPr>
        </p:nvSpPr>
        <p:spPr/>
        <p:txBody>
          <a:bodyPr>
            <a:noAutofit/>
          </a:bodyPr>
          <a:lstStyle/>
          <a:p>
            <a:r>
              <a:rPr lang="en-US" sz="2400" dirty="0" smtClean="0">
                <a:latin typeface="Times New Roman" pitchFamily="18" charset="0"/>
                <a:cs typeface="Times New Roman" pitchFamily="18" charset="0"/>
              </a:rPr>
              <a:t>“Realism” defined the early 20th century literature. The increasing industrialization of the early 20th century meant a move away from the rural bases of the earlier Australian literature. Urban Australian life was represented by both the Romantics and the Realists.</a:t>
            </a:r>
          </a:p>
          <a:p>
            <a:r>
              <a:rPr lang="en-US" sz="2400" dirty="0" smtClean="0">
                <a:latin typeface="Times New Roman" pitchFamily="18" charset="0"/>
                <a:cs typeface="Times New Roman" pitchFamily="18" charset="0"/>
              </a:rPr>
              <a:t>In the 1950s and 1960s many Australian writers were aware that to gain a name they had to leave Australia. Most went overseas to Europe. </a:t>
            </a:r>
          </a:p>
          <a:p>
            <a:r>
              <a:rPr lang="en-US" sz="2400" dirty="0" smtClean="0">
                <a:latin typeface="Times New Roman" pitchFamily="18" charset="0"/>
                <a:cs typeface="Times New Roman" pitchFamily="18" charset="0"/>
              </a:rPr>
              <a:t>In the late 1960s and 1970s, Australians developed a different, broader sense of self identity, less deferential to the British culture and greater self confidence in being Australian, especially in being Australian in the Asia Pacific region.</a:t>
            </a:r>
            <a:endParaRPr lang="zh-CN" alt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sp>
        <p:nvSpPr>
          <p:cNvPr id="5" name="Content Placeholder 4"/>
          <p:cNvSpPr>
            <a:spLocks noGrp="1"/>
          </p:cNvSpPr>
          <p:nvPr>
            <p:ph sz="half" idx="1"/>
          </p:nvPr>
        </p:nvSpPr>
        <p:spPr>
          <a:xfrm>
            <a:off x="785786" y="2143116"/>
            <a:ext cx="3500462" cy="3983047"/>
          </a:xfrm>
        </p:spPr>
        <p:txBody>
          <a:bodyPr>
            <a:normAutofit/>
          </a:bodyPr>
          <a:lstStyle/>
          <a:p>
            <a:r>
              <a:rPr lang="en-US" sz="2000" dirty="0" smtClean="0">
                <a:latin typeface="Times New Roman" pitchFamily="18" charset="0"/>
                <a:cs typeface="Times New Roman" pitchFamily="18" charset="0"/>
              </a:rPr>
              <a:t>By 1973, the dominating figure in Australian literature, Patrick White (1912-90), </a:t>
            </a:r>
            <a:r>
              <a:rPr lang="en-US" sz="2000" i="1" dirty="0" smtClean="0">
                <a:latin typeface="Times New Roman" pitchFamily="18" charset="0"/>
                <a:cs typeface="Times New Roman" pitchFamily="18" charset="0"/>
              </a:rPr>
              <a:t>The Aunt‘s Story</a:t>
            </a:r>
            <a:r>
              <a:rPr lang="en-US" sz="2000" dirty="0" smtClean="0">
                <a:latin typeface="Times New Roman" pitchFamily="18" charset="0"/>
                <a:cs typeface="Times New Roman" pitchFamily="18" charset="0"/>
              </a:rPr>
              <a:t> (1948)</a:t>
            </a:r>
            <a:r>
              <a:rPr lang="en-US" sz="2000" i="1" dirty="0" smtClean="0">
                <a:latin typeface="Times New Roman" pitchFamily="18" charset="0"/>
                <a:cs typeface="Times New Roman" pitchFamily="18" charset="0"/>
              </a:rPr>
              <a:t>, The Tree of Man </a:t>
            </a:r>
            <a:r>
              <a:rPr lang="en-US" sz="2000" dirty="0" smtClean="0">
                <a:latin typeface="Times New Roman" pitchFamily="18" charset="0"/>
                <a:cs typeface="Times New Roman" pitchFamily="18" charset="0"/>
              </a:rPr>
              <a:t>(1955)</a:t>
            </a:r>
            <a:r>
              <a:rPr lang="en-US" sz="2000" i="1" dirty="0" smtClean="0">
                <a:latin typeface="Times New Roman" pitchFamily="18" charset="0"/>
                <a:cs typeface="Times New Roman" pitchFamily="18" charset="0"/>
              </a:rPr>
              <a:t>, Voss </a:t>
            </a:r>
            <a:r>
              <a:rPr lang="en-US" sz="2000" dirty="0" smtClean="0">
                <a:latin typeface="Times New Roman" pitchFamily="18" charset="0"/>
                <a:cs typeface="Times New Roman" pitchFamily="18" charset="0"/>
              </a:rPr>
              <a:t>(1957)</a:t>
            </a:r>
            <a:r>
              <a:rPr lang="en-US" sz="2000" i="1" dirty="0" smtClean="0">
                <a:latin typeface="Times New Roman" pitchFamily="18" charset="0"/>
                <a:cs typeface="Times New Roman" pitchFamily="18" charset="0"/>
              </a:rPr>
              <a:t>, The Solid Mandela </a:t>
            </a:r>
            <a:r>
              <a:rPr lang="en-US" sz="2000" dirty="0" smtClean="0">
                <a:latin typeface="Times New Roman" pitchFamily="18" charset="0"/>
                <a:cs typeface="Times New Roman" pitchFamily="18" charset="0"/>
              </a:rPr>
              <a:t>(1966), earned world status as a novelist when he was awarded the Nobel Prize for Literature. Patrick White.</a:t>
            </a:r>
            <a:endParaRPr lang="zh-CN" altLang="en-US" sz="2000" dirty="0" smtClean="0">
              <a:latin typeface="Times New Roman" pitchFamily="18" charset="0"/>
              <a:cs typeface="Times New Roman" pitchFamily="18" charset="0"/>
            </a:endParaRPr>
          </a:p>
          <a:p>
            <a:endParaRPr lang="zh-CN" altLang="en-US" dirty="0"/>
          </a:p>
        </p:txBody>
      </p:sp>
      <p:pic>
        <p:nvPicPr>
          <p:cNvPr id="7" name="Content Placeholder 6" descr="White.jpg"/>
          <p:cNvPicPr>
            <a:picLocks noGrp="1" noChangeAspect="1"/>
          </p:cNvPicPr>
          <p:nvPr>
            <p:ph sz="half" idx="2"/>
          </p:nvPr>
        </p:nvPicPr>
        <p:blipFill>
          <a:blip r:embed="rId2"/>
          <a:stretch>
            <a:fillRect/>
          </a:stretch>
        </p:blipFill>
        <p:spPr>
          <a:xfrm>
            <a:off x="5016500" y="1958181"/>
            <a:ext cx="3302000" cy="3810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pic>
        <p:nvPicPr>
          <p:cNvPr id="5" name="Content Placeholder 4" descr="ruth park in 1951.jpg"/>
          <p:cNvPicPr>
            <a:picLocks noGrp="1" noChangeAspect="1"/>
          </p:cNvPicPr>
          <p:nvPr>
            <p:ph sz="half" idx="1"/>
          </p:nvPr>
        </p:nvPicPr>
        <p:blipFill>
          <a:blip r:embed="rId2"/>
          <a:stretch>
            <a:fillRect/>
          </a:stretch>
        </p:blipFill>
        <p:spPr>
          <a:xfrm>
            <a:off x="1285852" y="1924844"/>
            <a:ext cx="3071834" cy="3876675"/>
          </a:xfrm>
        </p:spPr>
      </p:pic>
      <p:sp>
        <p:nvSpPr>
          <p:cNvPr id="4" name="Content Placeholder 3"/>
          <p:cNvSpPr>
            <a:spLocks noGrp="1"/>
          </p:cNvSpPr>
          <p:nvPr>
            <p:ph sz="half" idx="2"/>
          </p:nvPr>
        </p:nvSpPr>
        <p:spPr>
          <a:xfrm>
            <a:off x="5000628" y="1785926"/>
            <a:ext cx="3686172" cy="4340237"/>
          </a:xfrm>
        </p:spPr>
        <p:txBody>
          <a:bodyPr>
            <a:normAutofit/>
          </a:bodyPr>
          <a:lstStyle/>
          <a:p>
            <a:r>
              <a:rPr lang="en-US" sz="2000" dirty="0" smtClean="0">
                <a:latin typeface="Times New Roman" pitchFamily="18" charset="0"/>
                <a:cs typeface="Times New Roman" pitchFamily="18" charset="0"/>
              </a:rPr>
              <a:t>Ruth Park, a New Zealand-born Australia writer, also won many literary awards for works including the trilogy of </a:t>
            </a:r>
            <a:r>
              <a:rPr lang="en-US" sz="2000" i="1" dirty="0" smtClean="0">
                <a:latin typeface="Times New Roman" pitchFamily="18" charset="0"/>
                <a:cs typeface="Times New Roman" pitchFamily="18" charset="0"/>
              </a:rPr>
              <a:t>The Harp in the South</a:t>
            </a:r>
            <a:r>
              <a:rPr lang="en-US" sz="2000" dirty="0" smtClean="0">
                <a:latin typeface="Times New Roman" pitchFamily="18" charset="0"/>
                <a:cs typeface="Times New Roman" pitchFamily="18" charset="0"/>
              </a:rPr>
              <a:t> (1948), </a:t>
            </a:r>
            <a:r>
              <a:rPr lang="en-US" sz="2000" i="1" dirty="0" smtClean="0">
                <a:latin typeface="Times New Roman" pitchFamily="18" charset="0"/>
                <a:cs typeface="Times New Roman" pitchFamily="18" charset="0"/>
              </a:rPr>
              <a:t>Poor Man's Orange and</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Missus </a:t>
            </a:r>
            <a:r>
              <a:rPr lang="en-US" sz="2000" dirty="0" smtClean="0">
                <a:latin typeface="Times New Roman" pitchFamily="18" charset="0"/>
                <a:cs typeface="Times New Roman" pitchFamily="18" charset="0"/>
              </a:rPr>
              <a:t>(1949)</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the children’s book the</a:t>
            </a:r>
            <a:r>
              <a:rPr lang="en-US" sz="2000" i="1" dirty="0" smtClean="0">
                <a:latin typeface="Times New Roman" pitchFamily="18" charset="0"/>
                <a:cs typeface="Times New Roman" pitchFamily="18" charset="0"/>
              </a:rPr>
              <a:t> Muddle Headed Wombats</a:t>
            </a:r>
            <a:r>
              <a:rPr lang="en-US" sz="2000" dirty="0" smtClean="0">
                <a:latin typeface="Times New Roman" pitchFamily="18" charset="0"/>
                <a:cs typeface="Times New Roman" pitchFamily="18" charset="0"/>
              </a:rPr>
              <a:t> series (1962-1982). Her work was translated into 37 languages. (Left: Ruth Park in 1951)</a:t>
            </a:r>
            <a:endParaRPr lang="zh-CN" alt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a:xfrm>
            <a:off x="500034" y="1357299"/>
            <a:ext cx="8186766" cy="2643205"/>
          </a:xfrm>
        </p:spPr>
        <p:txBody>
          <a:bodyPr>
            <a:normAutofit fontScale="92500" lnSpcReduction="20000"/>
          </a:bodyPr>
          <a:lstStyle/>
          <a:p>
            <a:r>
              <a:rPr lang="en-US" sz="2400" dirty="0" smtClean="0">
                <a:latin typeface="Times New Roman" pitchFamily="18" charset="0"/>
                <a:cs typeface="Times New Roman" pitchFamily="18" charset="0"/>
              </a:rPr>
              <a:t>In the 1990s, this variety of ways of “being Australian” was further broadened when the voices of second generation migrants were published in novels, journals, essays, and poetry.</a:t>
            </a:r>
          </a:p>
          <a:p>
            <a:r>
              <a:rPr lang="en-US" sz="2400" dirty="0" smtClean="0">
                <a:latin typeface="Times New Roman" pitchFamily="18" charset="0"/>
                <a:cs typeface="Times New Roman" pitchFamily="18" charset="0"/>
              </a:rPr>
              <a:t>Melina </a:t>
            </a:r>
            <a:r>
              <a:rPr lang="en-US" sz="2400" dirty="0" err="1" smtClean="0">
                <a:latin typeface="Times New Roman" pitchFamily="18" charset="0"/>
                <a:cs typeface="Times New Roman" pitchFamily="18" charset="0"/>
              </a:rPr>
              <a:t>Marchetta’s</a:t>
            </a:r>
            <a:r>
              <a:rPr lang="en-US" sz="2400" dirty="0" smtClean="0">
                <a:latin typeface="Times New Roman" pitchFamily="18" charset="0"/>
                <a:cs typeface="Times New Roman" pitchFamily="18" charset="0"/>
              </a:rPr>
              <a:t> novel, </a:t>
            </a:r>
            <a:r>
              <a:rPr lang="en-US" sz="2400" i="1" dirty="0" smtClean="0">
                <a:latin typeface="Times New Roman" pitchFamily="18" charset="0"/>
                <a:cs typeface="Times New Roman" pitchFamily="18" charset="0"/>
              </a:rPr>
              <a:t>Looking for </a:t>
            </a:r>
            <a:r>
              <a:rPr lang="en-US" sz="2400" i="1" dirty="0" err="1" smtClean="0">
                <a:latin typeface="Times New Roman" pitchFamily="18" charset="0"/>
                <a:cs typeface="Times New Roman" pitchFamily="18" charset="0"/>
              </a:rPr>
              <a:t>Alibrandi</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through her own experiences, tells the story of the relationships between three generations of Italian Australian. This theme, not simply of the issues and complexities of multiculturalism, but of the insights this brings to our humanity in general, similarly underpins Christos </a:t>
            </a:r>
            <a:r>
              <a:rPr lang="en-US" sz="2400" dirty="0" err="1" smtClean="0">
                <a:latin typeface="Times New Roman" pitchFamily="18" charset="0"/>
                <a:cs typeface="Times New Roman" pitchFamily="18" charset="0"/>
              </a:rPr>
              <a:t>Tsiolkas</a:t>
            </a:r>
            <a:r>
              <a:rPr lang="en-US" sz="2400" dirty="0" smtClean="0">
                <a:latin typeface="Times New Roman" pitchFamily="18" charset="0"/>
                <a:cs typeface="Times New Roman" pitchFamily="18" charset="0"/>
              </a:rPr>
              <a:t>’ novels.</a:t>
            </a:r>
            <a:endParaRPr lang="zh-CN" altLang="en-US" sz="2400" dirty="0">
              <a:latin typeface="Times New Roman" pitchFamily="18" charset="0"/>
              <a:cs typeface="Times New Roman" pitchFamily="18" charset="0"/>
            </a:endParaRPr>
          </a:p>
        </p:txBody>
      </p:sp>
      <p:pic>
        <p:nvPicPr>
          <p:cNvPr id="1026" name="Picture 2" descr="E:\《入门》课件\Melina.png"/>
          <p:cNvPicPr>
            <a:picLocks noChangeAspect="1" noChangeArrowheads="1"/>
          </p:cNvPicPr>
          <p:nvPr/>
        </p:nvPicPr>
        <p:blipFill>
          <a:blip r:embed="rId2"/>
          <a:srcRect/>
          <a:stretch>
            <a:fillRect/>
          </a:stretch>
        </p:blipFill>
        <p:spPr bwMode="auto">
          <a:xfrm>
            <a:off x="1928794" y="4023787"/>
            <a:ext cx="2286016" cy="2834213"/>
          </a:xfrm>
          <a:prstGeom prst="rect">
            <a:avLst/>
          </a:prstGeom>
          <a:noFill/>
        </p:spPr>
      </p:pic>
      <p:pic>
        <p:nvPicPr>
          <p:cNvPr id="1027" name="Picture 3" descr="E:\《入门》课件\Christos_Tsiolkas.jpg"/>
          <p:cNvPicPr>
            <a:picLocks noChangeAspect="1" noChangeArrowheads="1"/>
          </p:cNvPicPr>
          <p:nvPr/>
        </p:nvPicPr>
        <p:blipFill>
          <a:blip r:embed="rId3"/>
          <a:srcRect/>
          <a:stretch>
            <a:fillRect/>
          </a:stretch>
        </p:blipFill>
        <p:spPr bwMode="auto">
          <a:xfrm flipH="1">
            <a:off x="5143504" y="4000504"/>
            <a:ext cx="2143140" cy="285749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sp>
        <p:nvSpPr>
          <p:cNvPr id="5" name="Content Placeholder 4"/>
          <p:cNvSpPr>
            <a:spLocks noGrp="1"/>
          </p:cNvSpPr>
          <p:nvPr>
            <p:ph sz="half" idx="1"/>
          </p:nvPr>
        </p:nvSpPr>
        <p:spPr>
          <a:xfrm>
            <a:off x="457200" y="1643050"/>
            <a:ext cx="3400420" cy="4483113"/>
          </a:xfrm>
        </p:spPr>
        <p:txBody>
          <a:bodyPr>
            <a:normAutofit lnSpcReduction="10000"/>
          </a:bodyPr>
          <a:lstStyle/>
          <a:p>
            <a:r>
              <a:rPr lang="en-US" sz="2400" dirty="0" smtClean="0">
                <a:latin typeface="Times New Roman" pitchFamily="18" charset="0"/>
                <a:cs typeface="Times New Roman" pitchFamily="18" charset="0"/>
              </a:rPr>
              <a:t>Alice </a:t>
            </a:r>
            <a:r>
              <a:rPr lang="en-US" sz="2400" dirty="0" err="1" smtClean="0">
                <a:latin typeface="Times New Roman" pitchFamily="18" charset="0"/>
                <a:cs typeface="Times New Roman" pitchFamily="18" charset="0"/>
              </a:rPr>
              <a:t>Pung’s</a:t>
            </a:r>
            <a:r>
              <a:rPr lang="en-US" sz="2400" dirty="0" smtClean="0">
                <a:latin typeface="Times New Roman" pitchFamily="18" charset="0"/>
                <a:cs typeface="Times New Roman" pitchFamily="18" charset="0"/>
              </a:rPr>
              <a:t> book,</a:t>
            </a:r>
            <a:r>
              <a:rPr lang="en-US" sz="2400" i="1" dirty="0" smtClean="0">
                <a:latin typeface="Times New Roman" pitchFamily="18" charset="0"/>
                <a:cs typeface="Times New Roman" pitchFamily="18" charset="0"/>
              </a:rPr>
              <a:t> Unpolished Gem, </a:t>
            </a:r>
            <a:r>
              <a:rPr lang="en-US" sz="2400" dirty="0" smtClean="0">
                <a:latin typeface="Times New Roman" pitchFamily="18" charset="0"/>
                <a:cs typeface="Times New Roman" pitchFamily="18" charset="0"/>
              </a:rPr>
              <a:t>based on her family’s migration from China to Australia, became a national bestseller winning the Australian Book Industry Newcomer Award, 2009 for her portrayal of what it is like to be caught between two cultures.</a:t>
            </a:r>
            <a:endParaRPr lang="zh-CN" altLang="en-US" sz="2400" dirty="0">
              <a:latin typeface="Times New Roman" pitchFamily="18" charset="0"/>
              <a:cs typeface="Times New Roman" pitchFamily="18" charset="0"/>
            </a:endParaRPr>
          </a:p>
        </p:txBody>
      </p:sp>
      <p:pic>
        <p:nvPicPr>
          <p:cNvPr id="7" name="Content Placeholder 6" descr="alice pung.jpg"/>
          <p:cNvPicPr>
            <a:picLocks noGrp="1" noChangeAspect="1"/>
          </p:cNvPicPr>
          <p:nvPr>
            <p:ph sz="half" idx="2"/>
          </p:nvPr>
        </p:nvPicPr>
        <p:blipFill>
          <a:blip r:embed="rId2"/>
          <a:stretch>
            <a:fillRect/>
          </a:stretch>
        </p:blipFill>
        <p:spPr>
          <a:xfrm>
            <a:off x="3979955" y="2036192"/>
            <a:ext cx="4687795" cy="3393071"/>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a:xfrm>
            <a:off x="785786" y="1857364"/>
            <a:ext cx="3286148" cy="4268799"/>
          </a:xfrm>
        </p:spPr>
        <p:txBody>
          <a:bodyPr>
            <a:normAutofit/>
          </a:bodyPr>
          <a:lstStyle/>
          <a:p>
            <a:r>
              <a:rPr lang="en-US" sz="2000" dirty="0" smtClean="0">
                <a:latin typeface="Times New Roman" pitchFamily="18" charset="0"/>
                <a:cs typeface="Times New Roman" pitchFamily="18" charset="0"/>
              </a:rPr>
              <a:t>Nam Le is a Vietnamese –born Australian writer. His collection of short stories, </a:t>
            </a:r>
            <a:r>
              <a:rPr lang="en-US" sz="2000" i="1" dirty="0" smtClean="0">
                <a:latin typeface="Times New Roman" pitchFamily="18" charset="0"/>
                <a:cs typeface="Times New Roman" pitchFamily="18" charset="0"/>
              </a:rPr>
              <a:t>The Boat</a:t>
            </a:r>
            <a:r>
              <a:rPr lang="en-US" sz="2000" dirty="0" smtClean="0">
                <a:latin typeface="Times New Roman" pitchFamily="18" charset="0"/>
                <a:cs typeface="Times New Roman" pitchFamily="18" charset="0"/>
              </a:rPr>
              <a:t>, was the winner of the 2009 NSW Premiers Literary Awards Book of the Year. Nam Le was able to engage the reader in a range of experiences across the world, from Tehran, the slums of Columbia; to the USA and Australia.</a:t>
            </a:r>
            <a:endParaRPr lang="zh-CN" altLang="en-US" sz="2000" dirty="0">
              <a:latin typeface="Times New Roman" pitchFamily="18" charset="0"/>
              <a:cs typeface="Times New Roman" pitchFamily="18" charset="0"/>
            </a:endParaRPr>
          </a:p>
        </p:txBody>
      </p:sp>
      <p:pic>
        <p:nvPicPr>
          <p:cNvPr id="5" name="Content Placeholder 4" descr="Nam-Le-1-6165689.jpg"/>
          <p:cNvPicPr>
            <a:picLocks noGrp="1" noChangeAspect="1"/>
          </p:cNvPicPr>
          <p:nvPr>
            <p:ph sz="half" idx="2"/>
          </p:nvPr>
        </p:nvPicPr>
        <p:blipFill>
          <a:blip r:embed="rId2"/>
          <a:stretch>
            <a:fillRect/>
          </a:stretch>
        </p:blipFill>
        <p:spPr>
          <a:xfrm>
            <a:off x="5000625" y="1958181"/>
            <a:ext cx="3333750" cy="3810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sp>
        <p:nvSpPr>
          <p:cNvPr id="6" name="Content Placeholder 5"/>
          <p:cNvSpPr>
            <a:spLocks noGrp="1"/>
          </p:cNvSpPr>
          <p:nvPr>
            <p:ph sz="half" idx="1"/>
          </p:nvPr>
        </p:nvSpPr>
        <p:spPr>
          <a:xfrm>
            <a:off x="457200" y="1571612"/>
            <a:ext cx="3257544" cy="4554551"/>
          </a:xfrm>
        </p:spPr>
        <p:txBody>
          <a:bodyPr>
            <a:normAutofit fontScale="77500" lnSpcReduction="20000"/>
          </a:bodyPr>
          <a:lstStyle/>
          <a:p>
            <a:r>
              <a:rPr lang="en-US" dirty="0" smtClean="0">
                <a:latin typeface="Times New Roman" pitchFamily="18" charset="0"/>
                <a:cs typeface="Times New Roman" pitchFamily="18" charset="0"/>
              </a:rPr>
              <a:t>There is a strong link in Australia between literature and film. </a:t>
            </a:r>
            <a:r>
              <a:rPr lang="en-US" i="1" dirty="0" smtClean="0">
                <a:latin typeface="Times New Roman" pitchFamily="18" charset="0"/>
                <a:cs typeface="Times New Roman" pitchFamily="18" charset="0"/>
              </a:rPr>
              <a:t>For the Term of His Natural Life, The Man from Snowy River, My Brilliant Career, Picnic at Hanging Rock </a:t>
            </a:r>
            <a:r>
              <a:rPr lang="en-US" dirty="0" smtClean="0">
                <a:latin typeface="Times New Roman" pitchFamily="18" charset="0"/>
                <a:cs typeface="Times New Roman" pitchFamily="18" charset="0"/>
              </a:rPr>
              <a:t>and</a:t>
            </a:r>
            <a:r>
              <a:rPr lang="en-US" i="1" dirty="0" smtClean="0">
                <a:latin typeface="Times New Roman" pitchFamily="18" charset="0"/>
                <a:cs typeface="Times New Roman" pitchFamily="18" charset="0"/>
              </a:rPr>
              <a:t> The Sentimental Bloke </a:t>
            </a:r>
            <a:r>
              <a:rPr lang="en-US" dirty="0" smtClean="0">
                <a:latin typeface="Times New Roman" pitchFamily="18" charset="0"/>
                <a:cs typeface="Times New Roman" pitchFamily="18" charset="0"/>
              </a:rPr>
              <a:t>are just five films based on the earlier Australian novels. There are too many recent novels that have been translated into films to list here.</a:t>
            </a:r>
          </a:p>
          <a:p>
            <a:pPr>
              <a:buNone/>
            </a:pPr>
            <a:r>
              <a:rPr lang="en-US"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pic>
        <p:nvPicPr>
          <p:cNvPr id="9" name="Content Placeholder 8" descr="picnic.jpg"/>
          <p:cNvPicPr>
            <a:picLocks noGrp="1" noChangeAspect="1"/>
          </p:cNvPicPr>
          <p:nvPr>
            <p:ph sz="half" idx="2"/>
          </p:nvPr>
        </p:nvPicPr>
        <p:blipFill>
          <a:blip r:embed="rId2"/>
          <a:stretch>
            <a:fillRect/>
          </a:stretch>
        </p:blipFill>
        <p:spPr>
          <a:xfrm>
            <a:off x="3857620" y="1928802"/>
            <a:ext cx="5000660" cy="3071834"/>
          </a:xfrm>
        </p:spPr>
      </p:pic>
      <p:sp>
        <p:nvSpPr>
          <p:cNvPr id="10" name="Rectangle 9"/>
          <p:cNvSpPr/>
          <p:nvPr/>
        </p:nvSpPr>
        <p:spPr>
          <a:xfrm>
            <a:off x="5072067" y="5143512"/>
            <a:ext cx="2857520" cy="369332"/>
          </a:xfrm>
          <a:prstGeom prst="rect">
            <a:avLst/>
          </a:prstGeom>
        </p:spPr>
        <p:txBody>
          <a:bodyPr wrap="square">
            <a:spAutoFit/>
          </a:bodyPr>
          <a:lstStyle/>
          <a:p>
            <a:r>
              <a:rPr lang="en-US" i="1" dirty="0" smtClean="0">
                <a:latin typeface="Times New Roman" pitchFamily="18" charset="0"/>
                <a:cs typeface="Times New Roman" pitchFamily="18" charset="0"/>
              </a:rPr>
              <a:t>Picnic at Hanging Rock</a:t>
            </a:r>
            <a:endParaRPr lang="zh-CN" alt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pPr>
              <a:buNone/>
            </a:pPr>
            <a:r>
              <a:rPr lang="en-US" dirty="0" smtClean="0">
                <a:latin typeface="Times New Roman" pitchFamily="18" charset="0"/>
                <a:cs typeface="Times New Roman" pitchFamily="18" charset="0"/>
              </a:rPr>
              <a:t>   Give </a:t>
            </a:r>
            <a:r>
              <a:rPr lang="en-US" dirty="0" smtClean="0">
                <a:latin typeface="Times New Roman" pitchFamily="18" charset="0"/>
                <a:cs typeface="Times New Roman" pitchFamily="18" charset="0"/>
              </a:rPr>
              <a:t>the English and a brief explanation for the following</a:t>
            </a:r>
            <a:r>
              <a:rPr lang="en-US" dirty="0" smtClean="0">
                <a:latin typeface="Times New Roman" pitchFamily="18" charset="0"/>
                <a:cs typeface="Times New Roman" pitchFamily="18" charset="0"/>
              </a:rPr>
              <a:t>:</a:t>
            </a:r>
          </a:p>
          <a:p>
            <a:pPr>
              <a:buNone/>
            </a:pPr>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1. </a:t>
            </a:r>
            <a:r>
              <a:rPr lang="zh-CN" altLang="en-US" sz="2800" dirty="0" smtClean="0">
                <a:latin typeface="Times New Roman" pitchFamily="18" charset="0"/>
                <a:cs typeface="Times New Roman" pitchFamily="18" charset="0"/>
              </a:rPr>
              <a:t>多元文化的</a:t>
            </a:r>
            <a:endParaRPr lang="en-US" altLang="zh-CN" sz="2800" dirty="0" smtClean="0">
              <a:latin typeface="Times New Roman" pitchFamily="18" charset="0"/>
              <a:cs typeface="Times New Roman" pitchFamily="18" charset="0"/>
            </a:endParaRPr>
          </a:p>
          <a:p>
            <a:pPr>
              <a:buNone/>
            </a:pPr>
            <a:r>
              <a:rPr lang="zh-CN" altLang="en-US" sz="2800" dirty="0" smtClean="0">
                <a:latin typeface="Times New Roman" pitchFamily="18" charset="0"/>
                <a:cs typeface="Times New Roman" pitchFamily="18" charset="0"/>
              </a:rPr>
              <a:t> </a:t>
            </a:r>
            <a:r>
              <a:rPr lang="zh-CN" altLang="en-US"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2.</a:t>
            </a:r>
            <a:r>
              <a:rPr lang="zh-CN" altLang="en-US" sz="2800" dirty="0" smtClean="0">
                <a:latin typeface="Times New Roman" pitchFamily="18" charset="0"/>
                <a:cs typeface="Times New Roman" pitchFamily="18" charset="0"/>
              </a:rPr>
              <a:t> 救世军</a:t>
            </a:r>
            <a:endParaRPr lang="en-US" altLang="zh-CN" sz="2800" dirty="0" smtClean="0">
              <a:latin typeface="Times New Roman" pitchFamily="18" charset="0"/>
              <a:cs typeface="Times New Roman" pitchFamily="18" charset="0"/>
            </a:endParaRPr>
          </a:p>
          <a:p>
            <a:pPr>
              <a:buNone/>
            </a:pPr>
            <a:r>
              <a:rPr lang="en-US" altLang="zh-CN" sz="2800" dirty="0" smtClean="0">
                <a:latin typeface="Times New Roman" pitchFamily="18" charset="0"/>
                <a:cs typeface="Times New Roman" pitchFamily="18" charset="0"/>
              </a:rPr>
              <a:t>    3.</a:t>
            </a:r>
            <a:r>
              <a:rPr lang="zh-CN" altLang="en-US" sz="2800" dirty="0" smtClean="0">
                <a:latin typeface="Times New Roman" pitchFamily="18" charset="0"/>
                <a:cs typeface="Times New Roman" pitchFamily="18" charset="0"/>
              </a:rPr>
              <a:t> 现世主义的</a:t>
            </a:r>
            <a:endParaRPr lang="en-US" altLang="zh-CN" sz="2800" dirty="0" smtClean="0">
              <a:latin typeface="Times New Roman" pitchFamily="18" charset="0"/>
              <a:cs typeface="Times New Roman" pitchFamily="18" charset="0"/>
            </a:endParaRPr>
          </a:p>
          <a:p>
            <a:pPr>
              <a:buNone/>
            </a:pPr>
            <a:r>
              <a:rPr lang="en-US" altLang="zh-CN"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   4.</a:t>
            </a:r>
            <a:r>
              <a:rPr lang="zh-CN" altLang="en-US" sz="2800" dirty="0" smtClean="0">
                <a:latin typeface="Times New Roman" pitchFamily="18" charset="0"/>
                <a:cs typeface="Times New Roman" pitchFamily="18" charset="0"/>
              </a:rPr>
              <a:t> 帕特里克</a:t>
            </a:r>
            <a:r>
              <a:rPr lang="en-US" altLang="zh-CN" sz="2800" dirty="0" smtClean="0"/>
              <a:t>﹒</a:t>
            </a:r>
            <a:r>
              <a:rPr lang="zh-CN" altLang="en-US" sz="2800" dirty="0" smtClean="0"/>
              <a:t>怀特</a:t>
            </a:r>
            <a:endParaRPr lang="en-US" altLang="zh-CN" sz="2800" dirty="0" smtClean="0">
              <a:latin typeface="Times New Roman" pitchFamily="18" charset="0"/>
              <a:cs typeface="Times New Roman" pitchFamily="18" charset="0"/>
            </a:endParaRPr>
          </a:p>
          <a:p>
            <a:pPr>
              <a:buNone/>
            </a:pPr>
            <a:r>
              <a:rPr lang="en-US" altLang="zh-CN"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   5. 《</a:t>
            </a:r>
            <a:r>
              <a:rPr lang="zh-CN" altLang="en-US" sz="2800" dirty="0" smtClean="0">
                <a:latin typeface="Times New Roman" pitchFamily="18" charset="0"/>
                <a:cs typeface="Times New Roman" pitchFamily="18" charset="0"/>
              </a:rPr>
              <a:t>辛德勒的名单</a:t>
            </a:r>
            <a:r>
              <a:rPr lang="en-US" altLang="zh-CN" sz="2800" dirty="0" smtClean="0">
                <a:latin typeface="Times New Roman" pitchFamily="18" charset="0"/>
                <a:cs typeface="Times New Roman" pitchFamily="18" charset="0"/>
              </a:rPr>
              <a:t>》</a:t>
            </a:r>
            <a:endParaRPr lang="zh-CN"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Australian Literature</a:t>
            </a:r>
            <a:endParaRPr lang="zh-CN" alt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a:xfrm>
            <a:off x="285720" y="1571612"/>
            <a:ext cx="4143404" cy="1857389"/>
          </a:xfrm>
        </p:spPr>
        <p:txBody>
          <a:bodyPr>
            <a:normAutofit fontScale="85000" lnSpcReduction="20000"/>
          </a:bodyPr>
          <a:lstStyle/>
          <a:p>
            <a:r>
              <a:rPr lang="en-US" dirty="0" smtClean="0">
                <a:latin typeface="Times New Roman" pitchFamily="18" charset="0"/>
                <a:cs typeface="Times New Roman" pitchFamily="18" charset="0"/>
              </a:rPr>
              <a:t>Probably the most influential film based on a novel by an Australian author has been Spielberg’s film of Thomas </a:t>
            </a:r>
            <a:r>
              <a:rPr lang="en-US" dirty="0" err="1" smtClean="0">
                <a:latin typeface="Times New Roman" pitchFamily="18" charset="0"/>
                <a:cs typeface="Times New Roman" pitchFamily="18" charset="0"/>
              </a:rPr>
              <a:t>Keneally’s</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Schindler's Ark,</a:t>
            </a:r>
            <a:r>
              <a:rPr lang="en-US" dirty="0" smtClean="0">
                <a:latin typeface="Times New Roman" pitchFamily="18" charset="0"/>
                <a:cs typeface="Times New Roman" pitchFamily="18" charset="0"/>
              </a:rPr>
              <a:t> renamed as </a:t>
            </a:r>
            <a:r>
              <a:rPr lang="en-US" i="1" dirty="0" smtClean="0">
                <a:latin typeface="Times New Roman" pitchFamily="18" charset="0"/>
                <a:cs typeface="Times New Roman" pitchFamily="18" charset="0"/>
              </a:rPr>
              <a:t>Schindler’s List</a:t>
            </a:r>
            <a:r>
              <a:rPr lang="en-US" dirty="0" smtClean="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p:pic>
        <p:nvPicPr>
          <p:cNvPr id="6" name="Content Placeholder 5" descr="Schindlers-List2.jpg"/>
          <p:cNvPicPr>
            <a:picLocks noGrp="1" noChangeAspect="1"/>
          </p:cNvPicPr>
          <p:nvPr>
            <p:ph sz="half" idx="2"/>
          </p:nvPr>
        </p:nvPicPr>
        <p:blipFill>
          <a:blip r:embed="rId2"/>
          <a:stretch>
            <a:fillRect/>
          </a:stretch>
        </p:blipFill>
        <p:spPr>
          <a:xfrm>
            <a:off x="5056257" y="1600200"/>
            <a:ext cx="3222486" cy="4525963"/>
          </a:xfrm>
        </p:spPr>
      </p:pic>
      <p:pic>
        <p:nvPicPr>
          <p:cNvPr id="2050" name="Picture 2" descr="E:\《入门》课件\schindlers-list-DI.jpg"/>
          <p:cNvPicPr>
            <a:picLocks noChangeAspect="1" noChangeArrowheads="1"/>
          </p:cNvPicPr>
          <p:nvPr/>
        </p:nvPicPr>
        <p:blipFill>
          <a:blip r:embed="rId3" cstate="print"/>
          <a:srcRect/>
          <a:stretch>
            <a:fillRect/>
          </a:stretch>
        </p:blipFill>
        <p:spPr bwMode="auto">
          <a:xfrm>
            <a:off x="357158" y="3500437"/>
            <a:ext cx="3929089" cy="250033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Films</a:t>
            </a:r>
            <a:endParaRPr lang="zh-CN" altLang="en-US" sz="4000"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Although many other forms of entertainment today compete with films, “going to the pictures” is still one of the most popular forms of entertainment in Australia.</a:t>
            </a:r>
          </a:p>
          <a:p>
            <a:r>
              <a:rPr lang="en-US" dirty="0" smtClean="0">
                <a:latin typeface="Times New Roman" pitchFamily="18" charset="0"/>
                <a:cs typeface="Times New Roman" pitchFamily="18" charset="0"/>
              </a:rPr>
              <a:t>In the 1920s and 1930s, it became much cheaper for Australian film and TV distributors to buy ready made overseas films and TV </a:t>
            </a:r>
            <a:r>
              <a:rPr lang="en-US" dirty="0" err="1" smtClean="0">
                <a:latin typeface="Times New Roman" pitchFamily="18" charset="0"/>
                <a:cs typeface="Times New Roman" pitchFamily="18" charset="0"/>
              </a:rPr>
              <a:t>programmes</a:t>
            </a:r>
            <a:r>
              <a:rPr lang="en-US" dirty="0" smtClean="0">
                <a:latin typeface="Times New Roman" pitchFamily="18" charset="0"/>
                <a:cs typeface="Times New Roman" pitchFamily="18" charset="0"/>
              </a:rPr>
              <a:t> from the UK and from Hollywood.</a:t>
            </a:r>
          </a:p>
          <a:p>
            <a:r>
              <a:rPr lang="en-US" dirty="0" smtClean="0">
                <a:latin typeface="Times New Roman" pitchFamily="18" charset="0"/>
                <a:cs typeface="Times New Roman" pitchFamily="18" charset="0"/>
              </a:rPr>
              <a:t>The Australian government intervened in the 1970 and 1980s by providing funding bodies both for the production of films and in the training of film makers.</a:t>
            </a:r>
          </a:p>
          <a:p>
            <a:r>
              <a:rPr lang="en-US" dirty="0" smtClean="0">
                <a:latin typeface="Times New Roman" pitchFamily="18" charset="0"/>
                <a:cs typeface="Times New Roman" pitchFamily="18" charset="0"/>
              </a:rPr>
              <a:t>This led to a revival of the film industry creating “the New Wave” lasting from 1970 to 1985 when Australia produced nearly 400 films.</a:t>
            </a:r>
            <a:endParaRPr lang="zh-CN" alt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Films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500034" y="1600201"/>
            <a:ext cx="8186766" cy="1900238"/>
          </a:xfrm>
        </p:spPr>
        <p:txBody>
          <a:bodyPr>
            <a:normAutofit fontScale="92500" lnSpcReduction="20000"/>
          </a:bodyPr>
          <a:lstStyle/>
          <a:p>
            <a:r>
              <a:rPr lang="en-US" sz="2400" dirty="0" smtClean="0">
                <a:latin typeface="Times New Roman" pitchFamily="18" charset="0"/>
                <a:cs typeface="Times New Roman" pitchFamily="18" charset="0"/>
              </a:rPr>
              <a:t>In this era, Australian film directors Gillian Armstrong, Peter Weir, Phil </a:t>
            </a:r>
            <a:r>
              <a:rPr lang="en-US" sz="2400" dirty="0" err="1" smtClean="0">
                <a:latin typeface="Times New Roman" pitchFamily="18" charset="0"/>
                <a:cs typeface="Times New Roman" pitchFamily="18" charset="0"/>
              </a:rPr>
              <a:t>Noyce</a:t>
            </a:r>
            <a:r>
              <a:rPr lang="en-US" sz="2400" dirty="0" smtClean="0">
                <a:latin typeface="Times New Roman" pitchFamily="18" charset="0"/>
                <a:cs typeface="Times New Roman" pitchFamily="18" charset="0"/>
              </a:rPr>
              <a:t> and Bruce Beresford and actors Judy Davis, Sam Neill, Mel Gibson, Jack Thompson flourished, producing films with strong Australian themes:  </a:t>
            </a:r>
            <a:r>
              <a:rPr lang="en-US" sz="2400" i="1" dirty="0" smtClean="0">
                <a:latin typeface="Times New Roman" pitchFamily="18" charset="0"/>
                <a:cs typeface="Times New Roman" pitchFamily="18" charset="0"/>
              </a:rPr>
              <a:t>Sunday Too Far Away</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Caddie</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The Devil's Playground</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Don's Party</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My Brilliant Career</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Mad Max: the Road Warrior, Gallipoli</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a:t>
            </a:r>
            <a:r>
              <a:rPr lang="en-US" sz="2400" i="1" dirty="0" smtClean="0">
                <a:latin typeface="Times New Roman" pitchFamily="18" charset="0"/>
                <a:cs typeface="Times New Roman" pitchFamily="18" charset="0"/>
              </a:rPr>
              <a:t> Breaker </a:t>
            </a:r>
            <a:r>
              <a:rPr lang="en-US" sz="2400" i="1" dirty="0" err="1" smtClean="0">
                <a:latin typeface="Times New Roman" pitchFamily="18" charset="0"/>
                <a:cs typeface="Times New Roman" pitchFamily="18" charset="0"/>
              </a:rPr>
              <a:t>Morant</a:t>
            </a:r>
            <a:r>
              <a:rPr lang="en-US" sz="2400" i="1" dirty="0" smtClean="0">
                <a:latin typeface="Times New Roman" pitchFamily="18" charset="0"/>
                <a:cs typeface="Times New Roman" pitchFamily="18" charset="0"/>
              </a:rPr>
              <a:t>.</a:t>
            </a:r>
            <a:endParaRPr lang="zh-CN" altLang="en-US" sz="2400" dirty="0">
              <a:latin typeface="Times New Roman" pitchFamily="18" charset="0"/>
              <a:cs typeface="Times New Roman" pitchFamily="18" charset="0"/>
            </a:endParaRPr>
          </a:p>
        </p:txBody>
      </p:sp>
      <p:pic>
        <p:nvPicPr>
          <p:cNvPr id="3074" name="Picture 2" descr="E:\《入门》课件\Breaker_morant_FA7783.jpg"/>
          <p:cNvPicPr>
            <a:picLocks noChangeAspect="1" noChangeArrowheads="1"/>
          </p:cNvPicPr>
          <p:nvPr/>
        </p:nvPicPr>
        <p:blipFill>
          <a:blip r:embed="rId2"/>
          <a:srcRect/>
          <a:stretch>
            <a:fillRect/>
          </a:stretch>
        </p:blipFill>
        <p:spPr bwMode="auto">
          <a:xfrm>
            <a:off x="5929322" y="3619488"/>
            <a:ext cx="2952784" cy="2952784"/>
          </a:xfrm>
          <a:prstGeom prst="rect">
            <a:avLst/>
          </a:prstGeom>
          <a:noFill/>
        </p:spPr>
      </p:pic>
      <p:pic>
        <p:nvPicPr>
          <p:cNvPr id="3075" name="Picture 3" descr="E:\《入门》课件\my brilliand career.jpg"/>
          <p:cNvPicPr>
            <a:picLocks noChangeAspect="1" noChangeArrowheads="1"/>
          </p:cNvPicPr>
          <p:nvPr/>
        </p:nvPicPr>
        <p:blipFill>
          <a:blip r:embed="rId3"/>
          <a:srcRect/>
          <a:stretch>
            <a:fillRect/>
          </a:stretch>
        </p:blipFill>
        <p:spPr bwMode="auto">
          <a:xfrm>
            <a:off x="3714744" y="3571876"/>
            <a:ext cx="2000264" cy="2928958"/>
          </a:xfrm>
          <a:prstGeom prst="rect">
            <a:avLst/>
          </a:prstGeom>
          <a:noFill/>
        </p:spPr>
      </p:pic>
      <p:pic>
        <p:nvPicPr>
          <p:cNvPr id="3076" name="Picture 4" descr="E:\《入门》课件\Sunday too far away.jpg"/>
          <p:cNvPicPr>
            <a:picLocks noChangeAspect="1" noChangeArrowheads="1"/>
          </p:cNvPicPr>
          <p:nvPr/>
        </p:nvPicPr>
        <p:blipFill>
          <a:blip r:embed="rId4"/>
          <a:srcRect/>
          <a:stretch>
            <a:fillRect/>
          </a:stretch>
        </p:blipFill>
        <p:spPr bwMode="auto">
          <a:xfrm>
            <a:off x="201116" y="3786190"/>
            <a:ext cx="3391061" cy="271464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Films</a:t>
            </a:r>
            <a:endParaRPr lang="zh-CN" altLang="en-US" sz="4000" dirty="0">
              <a:latin typeface="Times New Roman" pitchFamily="18" charset="0"/>
              <a:cs typeface="Times New Roman" pitchFamily="18" charset="0"/>
            </a:endParaRPr>
          </a:p>
        </p:txBody>
      </p:sp>
      <p:sp>
        <p:nvSpPr>
          <p:cNvPr id="5" name="Content Placeholder 4"/>
          <p:cNvSpPr>
            <a:spLocks noGrp="1"/>
          </p:cNvSpPr>
          <p:nvPr>
            <p:ph idx="1"/>
          </p:nvPr>
        </p:nvSpPr>
        <p:spPr>
          <a:xfrm>
            <a:off x="500034" y="1428737"/>
            <a:ext cx="8186766" cy="1571635"/>
          </a:xfrm>
        </p:spPr>
        <p:txBody>
          <a:bodyPr>
            <a:normAutofit fontScale="70000" lnSpcReduction="20000"/>
          </a:bodyPr>
          <a:lstStyle/>
          <a:p>
            <a:r>
              <a:rPr lang="en-US" dirty="0" smtClean="0">
                <a:latin typeface="Times New Roman" pitchFamily="18" charset="0"/>
                <a:cs typeface="Times New Roman" pitchFamily="18" charset="0"/>
              </a:rPr>
              <a:t>A new wave of Australian directors produced internationally successful films like the Academy Award winning </a:t>
            </a:r>
            <a:r>
              <a:rPr lang="en-US" i="1" dirty="0" smtClean="0">
                <a:latin typeface="Times New Roman" pitchFamily="18" charset="0"/>
                <a:cs typeface="Times New Roman" pitchFamily="18" charset="0"/>
              </a:rPr>
              <a:t>Shine</a:t>
            </a:r>
            <a:r>
              <a:rPr lang="en-US" dirty="0" smtClean="0">
                <a:latin typeface="Times New Roman" pitchFamily="18" charset="0"/>
                <a:cs typeface="Times New Roman" pitchFamily="18" charset="0"/>
              </a:rPr>
              <a:t> and films reflecting contemporary Australian values about comedy, romance and sexuality </a:t>
            </a:r>
            <a:r>
              <a:rPr lang="en-US" i="1" dirty="0" smtClean="0">
                <a:latin typeface="Times New Roman" pitchFamily="18" charset="0"/>
                <a:cs typeface="Times New Roman" pitchFamily="18" charset="0"/>
              </a:rPr>
              <a:t>Crocodile Dundee</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Strictly Ballroom</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 Muriel’s Wedding, </a:t>
            </a:r>
            <a:r>
              <a:rPr lang="en-US" dirty="0" smtClean="0">
                <a:latin typeface="Times New Roman" pitchFamily="18" charset="0"/>
                <a:cs typeface="Times New Roman" pitchFamily="18" charset="0"/>
              </a:rPr>
              <a:t>and</a:t>
            </a:r>
            <a:r>
              <a:rPr lang="en-US" i="1" dirty="0" smtClean="0">
                <a:latin typeface="Times New Roman" pitchFamily="18" charset="0"/>
                <a:cs typeface="Times New Roman" pitchFamily="18" charset="0"/>
              </a:rPr>
              <a:t> Priscilla, Queen of the Desert.</a:t>
            </a:r>
            <a:endParaRPr lang="zh-CN" altLang="en-US" dirty="0">
              <a:latin typeface="Times New Roman" pitchFamily="18" charset="0"/>
              <a:cs typeface="Times New Roman" pitchFamily="18" charset="0"/>
            </a:endParaRPr>
          </a:p>
        </p:txBody>
      </p:sp>
      <p:pic>
        <p:nvPicPr>
          <p:cNvPr id="4098" name="Picture 2" descr="E:\《入门》课件\crocodile_hunter.jpg"/>
          <p:cNvPicPr>
            <a:picLocks noChangeAspect="1" noChangeArrowheads="1"/>
          </p:cNvPicPr>
          <p:nvPr/>
        </p:nvPicPr>
        <p:blipFill>
          <a:blip r:embed="rId2"/>
          <a:srcRect/>
          <a:stretch>
            <a:fillRect/>
          </a:stretch>
        </p:blipFill>
        <p:spPr bwMode="auto">
          <a:xfrm>
            <a:off x="214282" y="3429000"/>
            <a:ext cx="4352593" cy="2755900"/>
          </a:xfrm>
          <a:prstGeom prst="rect">
            <a:avLst/>
          </a:prstGeom>
          <a:noFill/>
        </p:spPr>
      </p:pic>
      <p:pic>
        <p:nvPicPr>
          <p:cNvPr id="4099" name="Picture 3" descr="E:\《入门》课件\strictly-ballroom.jpg"/>
          <p:cNvPicPr>
            <a:picLocks noChangeAspect="1" noChangeArrowheads="1"/>
          </p:cNvPicPr>
          <p:nvPr/>
        </p:nvPicPr>
        <p:blipFill>
          <a:blip r:embed="rId3"/>
          <a:srcRect/>
          <a:stretch>
            <a:fillRect/>
          </a:stretch>
        </p:blipFill>
        <p:spPr bwMode="auto">
          <a:xfrm>
            <a:off x="4643438" y="3500438"/>
            <a:ext cx="4377477" cy="264320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Films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The three films here have all been created and driven by the experiences of the Peoples of the Dreaming and their descendants: </a:t>
            </a:r>
            <a:r>
              <a:rPr lang="en-US" sz="2400" i="1" dirty="0" smtClean="0">
                <a:latin typeface="Times New Roman" pitchFamily="18" charset="0"/>
                <a:cs typeface="Times New Roman" pitchFamily="18" charset="0"/>
              </a:rPr>
              <a:t>The Rabbit Proof Fence</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Ten Canoes </a:t>
            </a:r>
            <a:r>
              <a:rPr lang="en-US" sz="2400" dirty="0" smtClean="0">
                <a:latin typeface="Times New Roman" pitchFamily="18" charset="0"/>
                <a:cs typeface="Times New Roman" pitchFamily="18" charset="0"/>
              </a:rPr>
              <a:t>and </a:t>
            </a:r>
            <a:r>
              <a:rPr lang="en-US" sz="2400" i="1" dirty="0" smtClean="0">
                <a:latin typeface="Times New Roman" pitchFamily="18" charset="0"/>
                <a:cs typeface="Times New Roman" pitchFamily="18" charset="0"/>
              </a:rPr>
              <a:t>Samson and Delilah</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Although these stories have always underpinned Australian history, they have rarely before been a significant part of the way the majority of Australians see and define themselves through film. This is an important stage in Australian culture because for the first time it is the indigenous peoples of Australia who are in charge of constructing the stories and the values underpinning those stories of the films that people watch.</a:t>
            </a:r>
            <a:endParaRPr lang="zh-CN" altLang="en-US" sz="24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入门》课件\rabbit_proof_fence.jpg"/>
          <p:cNvPicPr>
            <a:picLocks noChangeAspect="1" noChangeArrowheads="1"/>
          </p:cNvPicPr>
          <p:nvPr/>
        </p:nvPicPr>
        <p:blipFill>
          <a:blip r:embed="rId2"/>
          <a:srcRect/>
          <a:stretch>
            <a:fillRect/>
          </a:stretch>
        </p:blipFill>
        <p:spPr bwMode="auto">
          <a:xfrm>
            <a:off x="1" y="0"/>
            <a:ext cx="3000363" cy="4143380"/>
          </a:xfrm>
          <a:prstGeom prst="rect">
            <a:avLst/>
          </a:prstGeom>
          <a:noFill/>
        </p:spPr>
      </p:pic>
      <p:pic>
        <p:nvPicPr>
          <p:cNvPr id="6147" name="Picture 3" descr="E:\《入门》课件\ten.jpg"/>
          <p:cNvPicPr>
            <a:picLocks noChangeAspect="1" noChangeArrowheads="1"/>
          </p:cNvPicPr>
          <p:nvPr/>
        </p:nvPicPr>
        <p:blipFill>
          <a:blip r:embed="rId3"/>
          <a:srcRect/>
          <a:stretch>
            <a:fillRect/>
          </a:stretch>
        </p:blipFill>
        <p:spPr bwMode="auto">
          <a:xfrm>
            <a:off x="3000364" y="1142984"/>
            <a:ext cx="2928958" cy="4079678"/>
          </a:xfrm>
          <a:prstGeom prst="rect">
            <a:avLst/>
          </a:prstGeom>
          <a:noFill/>
        </p:spPr>
      </p:pic>
      <p:pic>
        <p:nvPicPr>
          <p:cNvPr id="6150" name="Picture 6" descr="http://ia.media-imdb.com/images/M/MV5BMTgwMTY3MTM5MF5BMl5BanBnXkFtZTcwNTE4OTY4Mg@@._V1_SY317_CR2,0,214,317_AL_.jpg">
            <a:hlinkClick r:id="rId4"/>
          </p:cNvPr>
          <p:cNvPicPr>
            <a:picLocks noChangeAspect="1" noChangeArrowheads="1"/>
          </p:cNvPicPr>
          <p:nvPr/>
        </p:nvPicPr>
        <p:blipFill>
          <a:blip r:embed="rId5"/>
          <a:srcRect/>
          <a:stretch>
            <a:fillRect/>
          </a:stretch>
        </p:blipFill>
        <p:spPr bwMode="auto">
          <a:xfrm>
            <a:off x="5929322" y="2744666"/>
            <a:ext cx="3214678" cy="411333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Questions for Discussion</a:t>
            </a:r>
            <a:endParaRPr lang="zh-CN" altLang="en-US" sz="4000" dirty="0" smtClean="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A. </a:t>
            </a:r>
            <a:r>
              <a:rPr lang="en-US" dirty="0" smtClean="0">
                <a:latin typeface="Times New Roman" pitchFamily="18" charset="0"/>
                <a:cs typeface="Times New Roman" pitchFamily="18" charset="0"/>
              </a:rPr>
              <a:t>What is Fundamentalism? How is it related with social change?</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Why does the author consider sport as a secularist Australian religion?</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 How has Australian literature evolved over the past decades? Illustrate your point with examples.</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D. What is Australian self identity expressed through literature? </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E. What is the relationship between literature and films in Australia? </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7106"/>
          </a:xfrm>
        </p:spPr>
        <p:txBody>
          <a:bodyPr/>
          <a:lstStyle/>
          <a:p>
            <a:r>
              <a:rPr lang="en-US" altLang="zh-CN" dirty="0" smtClean="0">
                <a:latin typeface="Batang" pitchFamily="18" charset="-127"/>
                <a:ea typeface="Batang" pitchFamily="18" charset="-127"/>
              </a:rPr>
              <a:t>The End</a:t>
            </a:r>
            <a:endParaRPr lang="zh-CN" altLang="en-US" dirty="0">
              <a:latin typeface="Batang" pitchFamily="18" charset="-127"/>
              <a:ea typeface="Batang" pitchFamily="18" charset="-127"/>
            </a:endParaRPr>
          </a:p>
        </p:txBody>
      </p:sp>
      <p:sp>
        <p:nvSpPr>
          <p:cNvPr id="3" name="Content Placeholder 2"/>
          <p:cNvSpPr>
            <a:spLocks noGrp="1"/>
          </p:cNvSpPr>
          <p:nvPr>
            <p:ph idx="1"/>
          </p:nvPr>
        </p:nvSpPr>
        <p:spPr>
          <a:xfrm>
            <a:off x="785786" y="2857496"/>
            <a:ext cx="7901014" cy="3268667"/>
          </a:xfrm>
        </p:spPr>
        <p:txBody>
          <a:bodyPr>
            <a:normAutofit/>
          </a:bodyPr>
          <a:lstStyle/>
          <a:p>
            <a:pPr algn="ctr">
              <a:buNone/>
            </a:pPr>
            <a:r>
              <a:rPr lang="zh-CN" altLang="en-US" sz="3600" b="1" dirty="0" smtClean="0">
                <a:latin typeface="+mj-ea"/>
                <a:ea typeface="+mj-ea"/>
              </a:rPr>
              <a:t>高等教育出版社</a:t>
            </a:r>
            <a:endParaRPr lang="en-US" altLang="zh-CN" sz="3600" b="1" dirty="0" smtClean="0">
              <a:latin typeface="+mj-ea"/>
              <a:ea typeface="+mj-ea"/>
            </a:endParaRPr>
          </a:p>
          <a:p>
            <a:pPr algn="ctr">
              <a:buNone/>
            </a:pPr>
            <a:endParaRPr lang="en-US" altLang="zh-CN" sz="3600" b="1" dirty="0" smtClean="0">
              <a:latin typeface="+mj-ea"/>
              <a:ea typeface="+mj-ea"/>
            </a:endParaRPr>
          </a:p>
          <a:p>
            <a:pPr algn="ctr">
              <a:buNone/>
            </a:pPr>
            <a:r>
              <a:rPr lang="en-US" altLang="zh-CN" sz="3600" b="1" dirty="0" smtClean="0">
                <a:latin typeface="+mj-ea"/>
                <a:ea typeface="+mj-ea"/>
              </a:rPr>
              <a:t>2015</a:t>
            </a:r>
            <a:endParaRPr lang="zh-CN" altLang="en-US" sz="3600" b="1"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Focal Points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altLang="zh-CN" sz="2800" dirty="0" smtClean="0">
                <a:latin typeface="Times New Roman" pitchFamily="18" charset="0"/>
                <a:cs typeface="Times New Roman" pitchFamily="18" charset="0"/>
              </a:rPr>
              <a:t>Protestantism</a:t>
            </a:r>
          </a:p>
          <a:p>
            <a:r>
              <a:rPr lang="en-US" altLang="zh-CN" sz="2800" dirty="0" smtClean="0">
                <a:latin typeface="Times New Roman" pitchFamily="18" charset="0"/>
                <a:cs typeface="Times New Roman" pitchFamily="18" charset="0"/>
              </a:rPr>
              <a:t>t</a:t>
            </a:r>
            <a:r>
              <a:rPr lang="en-US" altLang="zh-CN" sz="2800" dirty="0" smtClean="0">
                <a:latin typeface="Times New Roman" pitchFamily="18" charset="0"/>
                <a:cs typeface="Times New Roman" pitchFamily="18" charset="0"/>
              </a:rPr>
              <a:t>he Dreaming</a:t>
            </a:r>
          </a:p>
          <a:p>
            <a:r>
              <a:rPr lang="en-US" altLang="zh-CN" sz="2800" dirty="0" smtClean="0">
                <a:latin typeface="Times New Roman" pitchFamily="18" charset="0"/>
                <a:cs typeface="Times New Roman" pitchFamily="18" charset="0"/>
              </a:rPr>
              <a:t>Fundamentalism</a:t>
            </a:r>
          </a:p>
          <a:p>
            <a:r>
              <a:rPr lang="en-US" altLang="zh-CN" sz="2800" dirty="0" smtClean="0">
                <a:latin typeface="Times New Roman" pitchFamily="18" charset="0"/>
                <a:cs typeface="Times New Roman" pitchFamily="18" charset="0"/>
              </a:rPr>
              <a:t>n</a:t>
            </a:r>
            <a:r>
              <a:rPr lang="en-US" altLang="zh-CN" sz="2800" dirty="0" smtClean="0">
                <a:latin typeface="Times New Roman" pitchFamily="18" charset="0"/>
                <a:cs typeface="Times New Roman" pitchFamily="18" charset="0"/>
              </a:rPr>
              <a:t>on-Christian religions</a:t>
            </a:r>
          </a:p>
          <a:p>
            <a:r>
              <a:rPr lang="en-US" altLang="zh-CN" sz="2800" dirty="0" smtClean="0">
                <a:latin typeface="Times New Roman" pitchFamily="18" charset="0"/>
                <a:cs typeface="Times New Roman" pitchFamily="18" charset="0"/>
              </a:rPr>
              <a:t>s</a:t>
            </a:r>
            <a:r>
              <a:rPr lang="en-US" altLang="zh-CN" sz="2800" dirty="0" smtClean="0">
                <a:latin typeface="Times New Roman" pitchFamily="18" charset="0"/>
                <a:cs typeface="Times New Roman" pitchFamily="18" charset="0"/>
              </a:rPr>
              <a:t>port as a Secularist religion</a:t>
            </a:r>
          </a:p>
          <a:p>
            <a:r>
              <a:rPr lang="en-US" altLang="zh-CN" sz="2800" dirty="0" smtClean="0">
                <a:latin typeface="Times New Roman" pitchFamily="18" charset="0"/>
                <a:cs typeface="Times New Roman" pitchFamily="18" charset="0"/>
              </a:rPr>
              <a:t>Modern Australian literature</a:t>
            </a:r>
          </a:p>
          <a:p>
            <a:r>
              <a:rPr lang="en-US" altLang="zh-CN" sz="2800" dirty="0" smtClean="0">
                <a:latin typeface="Times New Roman" pitchFamily="18" charset="0"/>
                <a:cs typeface="Times New Roman" pitchFamily="18" charset="0"/>
              </a:rPr>
              <a:t>Patrick White</a:t>
            </a:r>
          </a:p>
          <a:p>
            <a:r>
              <a:rPr lang="en-US" altLang="zh-CN" sz="2800" dirty="0" smtClean="0">
                <a:latin typeface="Times New Roman" pitchFamily="18" charset="0"/>
                <a:cs typeface="Times New Roman" pitchFamily="18" charset="0"/>
              </a:rPr>
              <a:t>Australian films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p:spPr>
        <p:txBody>
          <a:bodyPr>
            <a:normAutofit fontScale="90000"/>
          </a:bodyPr>
          <a:lstStyle/>
          <a:p>
            <a:r>
              <a:rPr lang="en-US" altLang="zh-CN" dirty="0" smtClean="0">
                <a:latin typeface="Times New Roman" pitchFamily="18" charset="0"/>
                <a:cs typeface="Times New Roman" pitchFamily="18" charset="0"/>
              </a:rPr>
              <a:t>This Unit Is Divided into Four Sections</a:t>
            </a: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71500" indent="-571500">
              <a:buAutoNum type="romanUcPeriod"/>
            </a:pPr>
            <a:r>
              <a:rPr lang="en-US" altLang="zh-CN" dirty="0" smtClean="0">
                <a:latin typeface="Times New Roman" pitchFamily="18" charset="0"/>
                <a:cs typeface="Times New Roman" pitchFamily="18" charset="0"/>
              </a:rPr>
              <a:t>Religion</a:t>
            </a:r>
          </a:p>
          <a:p>
            <a:pPr marL="571500" indent="-571500">
              <a:buFont typeface="Arial" pitchFamily="34" charset="0"/>
              <a:buAutoNum type="romanUcPeriod"/>
            </a:pPr>
            <a:r>
              <a:rPr lang="en-US" dirty="0">
                <a:latin typeface="Times New Roman" pitchFamily="18" charset="0"/>
                <a:cs typeface="Times New Roman" pitchFamily="18" charset="0"/>
              </a:rPr>
              <a:t>Sport -- a Secularist Australian Religion?</a:t>
            </a:r>
            <a:endParaRPr lang="zh-CN" altLang="en-US" dirty="0">
              <a:latin typeface="Times New Roman" pitchFamily="18" charset="0"/>
              <a:cs typeface="Times New Roman" pitchFamily="18" charset="0"/>
            </a:endParaRPr>
          </a:p>
          <a:p>
            <a:pPr marL="571500" indent="-571500">
              <a:buAutoNum type="romanUcPeriod"/>
            </a:pPr>
            <a:r>
              <a:rPr lang="en-US" dirty="0">
                <a:latin typeface="Times New Roman" pitchFamily="18" charset="0"/>
                <a:cs typeface="Times New Roman" pitchFamily="18" charset="0"/>
              </a:rPr>
              <a:t>Australian </a:t>
            </a:r>
            <a:r>
              <a:rPr lang="en-US" dirty="0" smtClean="0">
                <a:latin typeface="Times New Roman" pitchFamily="18" charset="0"/>
                <a:cs typeface="Times New Roman" pitchFamily="18" charset="0"/>
              </a:rPr>
              <a:t>Literature</a:t>
            </a:r>
          </a:p>
          <a:p>
            <a:pPr marL="571500" indent="-571500">
              <a:buAutoNum type="romanUcPeriod"/>
            </a:pPr>
            <a:r>
              <a:rPr lang="en-US" altLang="zh-CN" dirty="0" smtClean="0">
                <a:latin typeface="Times New Roman" pitchFamily="18" charset="0"/>
                <a:cs typeface="Times New Roman" pitchFamily="18" charset="0"/>
              </a:rPr>
              <a:t>Films</a:t>
            </a:r>
            <a:endParaRPr lang="zh-CN"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Religion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None/>
            </a:pPr>
            <a:r>
              <a:rPr lang="en-US" sz="2800" dirty="0" smtClean="0">
                <a:latin typeface="Times New Roman" pitchFamily="18" charset="0"/>
                <a:cs typeface="Times New Roman" pitchFamily="18" charset="0"/>
              </a:rPr>
              <a:t>Protestantism </a:t>
            </a:r>
            <a:r>
              <a:rPr lang="en-US" sz="2800" dirty="0">
                <a:latin typeface="Times New Roman" pitchFamily="18" charset="0"/>
                <a:cs typeface="Times New Roman" pitchFamily="18" charset="0"/>
              </a:rPr>
              <a:t>and the </a:t>
            </a:r>
            <a:r>
              <a:rPr lang="en-US" sz="2800" dirty="0" smtClean="0">
                <a:latin typeface="Times New Roman" pitchFamily="18" charset="0"/>
                <a:cs typeface="Times New Roman" pitchFamily="18" charset="0"/>
              </a:rPr>
              <a:t>Dreaming</a:t>
            </a:r>
          </a:p>
          <a:p>
            <a:pPr marL="514350" indent="-514350"/>
            <a:r>
              <a:rPr lang="en-US" sz="2400" dirty="0">
                <a:latin typeface="Times New Roman" pitchFamily="18" charset="0"/>
                <a:cs typeface="Times New Roman" pitchFamily="18" charset="0"/>
              </a:rPr>
              <a:t>There is a major contrast between the Dreaming and </a:t>
            </a:r>
            <a:r>
              <a:rPr lang="en-US" sz="2400" dirty="0" smtClean="0">
                <a:latin typeface="Times New Roman" pitchFamily="18" charset="0"/>
                <a:cs typeface="Times New Roman" pitchFamily="18" charset="0"/>
              </a:rPr>
              <a:t>Protestantism.</a:t>
            </a:r>
          </a:p>
          <a:p>
            <a:pPr marL="514350" indent="-514350"/>
            <a:r>
              <a:rPr lang="en-US" sz="2400" dirty="0" smtClean="0">
                <a:latin typeface="Times New Roman" pitchFamily="18" charset="0"/>
                <a:cs typeface="Times New Roman" pitchFamily="18" charset="0"/>
              </a:rPr>
              <a:t>The Dreaming means </a:t>
            </a:r>
            <a:r>
              <a:rPr lang="en-US" sz="2400" dirty="0">
                <a:latin typeface="Times New Roman" pitchFamily="18" charset="0"/>
                <a:cs typeface="Times New Roman" pitchFamily="18" charset="0"/>
              </a:rPr>
              <a:t>that people do not own the land, but the land owns the people who have responsibilities of </a:t>
            </a:r>
            <a:r>
              <a:rPr lang="en-US" sz="2400" dirty="0" smtClean="0">
                <a:latin typeface="Times New Roman" pitchFamily="18" charset="0"/>
                <a:cs typeface="Times New Roman" pitchFamily="18" charset="0"/>
              </a:rPr>
              <a:t>guardianship </a:t>
            </a:r>
            <a:r>
              <a:rPr lang="en-US" sz="2400" dirty="0">
                <a:latin typeface="Times New Roman" pitchFamily="18" charset="0"/>
                <a:cs typeface="Times New Roman" pitchFamily="18" charset="0"/>
              </a:rPr>
              <a:t>towards it</a:t>
            </a:r>
            <a:r>
              <a:rPr lang="en-US" sz="2400" dirty="0" smtClean="0">
                <a:latin typeface="Times New Roman" pitchFamily="18" charset="0"/>
                <a:cs typeface="Times New Roman" pitchFamily="18" charset="0"/>
              </a:rPr>
              <a:t>.</a:t>
            </a:r>
          </a:p>
          <a:p>
            <a:pPr marL="514350" indent="-514350"/>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1788, Protestantism became the dominant form of religion, and a central concept of Protestantism is that individual people own, and are obliged to use and exploit the land for the greater glory of their </a:t>
            </a:r>
            <a:r>
              <a:rPr lang="en-US" sz="2400" dirty="0" smtClean="0">
                <a:latin typeface="Times New Roman" pitchFamily="18" charset="0"/>
                <a:cs typeface="Times New Roman" pitchFamily="18" charset="0"/>
              </a:rPr>
              <a:t>God.</a:t>
            </a:r>
          </a:p>
          <a:p>
            <a:pPr marL="514350" indent="-514350"/>
            <a:endParaRPr lang="en-US" sz="2400"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Religion</a:t>
            </a:r>
            <a:endParaRPr lang="zh-CN" altLang="en-US" sz="4000" dirty="0">
              <a:latin typeface="Times New Roman" pitchFamily="18" charset="0"/>
              <a:cs typeface="Times New Roman" pitchFamily="18" charset="0"/>
            </a:endParaRPr>
          </a:p>
        </p:txBody>
      </p:sp>
      <p:sp>
        <p:nvSpPr>
          <p:cNvPr id="5" name="Content Placeholder 4"/>
          <p:cNvSpPr>
            <a:spLocks noGrp="1"/>
          </p:cNvSpPr>
          <p:nvPr>
            <p:ph sz="half" idx="1"/>
          </p:nvPr>
        </p:nvSpPr>
        <p:spPr>
          <a:xfrm>
            <a:off x="457200" y="1714488"/>
            <a:ext cx="3186106" cy="4411675"/>
          </a:xfrm>
        </p:spPr>
        <p:txBody>
          <a:bodyPr>
            <a:normAutofit/>
          </a:bodyPr>
          <a:lstStyle/>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British brought their </a:t>
            </a:r>
            <a:r>
              <a:rPr lang="en-US" sz="2000" dirty="0" smtClean="0">
                <a:latin typeface="Times New Roman" pitchFamily="18" charset="0"/>
                <a:cs typeface="Times New Roman" pitchFamily="18" charset="0"/>
              </a:rPr>
              <a:t>form </a:t>
            </a:r>
            <a:r>
              <a:rPr lang="en-US" sz="2000" dirty="0">
                <a:latin typeface="Times New Roman" pitchFamily="18" charset="0"/>
                <a:cs typeface="Times New Roman" pitchFamily="18" charset="0"/>
              </a:rPr>
              <a:t>of Protestantism, Anglicanism, to its new colony, </a:t>
            </a:r>
            <a:r>
              <a:rPr lang="en-US" sz="2000" dirty="0" smtClean="0">
                <a:latin typeface="Times New Roman" pitchFamily="18" charset="0"/>
                <a:cs typeface="Times New Roman" pitchFamily="18" charset="0"/>
              </a:rPr>
              <a:t>and this </a:t>
            </a:r>
            <a:r>
              <a:rPr lang="en-US" sz="2000" dirty="0">
                <a:latin typeface="Times New Roman" pitchFamily="18" charset="0"/>
                <a:cs typeface="Times New Roman" pitchFamily="18" charset="0"/>
              </a:rPr>
              <a:t>religious culture </a:t>
            </a:r>
            <a:r>
              <a:rPr lang="en-US" sz="2000" dirty="0" smtClean="0">
                <a:latin typeface="Times New Roman" pitchFamily="18" charset="0"/>
                <a:cs typeface="Times New Roman" pitchFamily="18" charset="0"/>
              </a:rPr>
              <a:t>supported </a:t>
            </a:r>
            <a:r>
              <a:rPr lang="en-US" sz="2000" dirty="0">
                <a:latin typeface="Times New Roman" pitchFamily="18" charset="0"/>
                <a:cs typeface="Times New Roman" pitchFamily="18" charset="0"/>
              </a:rPr>
              <a:t>the values of the new Australian ruling class, the Military and Government leaders, the business owners and large scale agriculturalists of the 19th century</a:t>
            </a:r>
            <a:r>
              <a:rPr lang="en-US" sz="2000" dirty="0" smtClean="0">
                <a:latin typeface="Times New Roman" pitchFamily="18" charset="0"/>
                <a:cs typeface="Times New Roman" pitchFamily="18" charset="0"/>
              </a:rPr>
              <a:t>. (Right: St John Baptist Church built in 1840s)</a:t>
            </a:r>
            <a:endParaRPr lang="zh-CN" altLang="en-US" sz="2000" dirty="0">
              <a:latin typeface="Times New Roman" pitchFamily="18" charset="0"/>
              <a:cs typeface="Times New Roman" pitchFamily="18" charset="0"/>
            </a:endParaRPr>
          </a:p>
        </p:txBody>
      </p:sp>
      <p:pic>
        <p:nvPicPr>
          <p:cNvPr id="7" name="Content Placeholder 6" descr="St_johns_church_in_reid_canberra.jpg"/>
          <p:cNvPicPr>
            <a:picLocks noGrp="1" noChangeAspect="1"/>
          </p:cNvPicPr>
          <p:nvPr>
            <p:ph sz="half" idx="2"/>
          </p:nvPr>
        </p:nvPicPr>
        <p:blipFill>
          <a:blip r:embed="rId2"/>
          <a:stretch>
            <a:fillRect/>
          </a:stretch>
        </p:blipFill>
        <p:spPr>
          <a:xfrm>
            <a:off x="4214810" y="2023662"/>
            <a:ext cx="4159795" cy="31198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Religion</a:t>
            </a:r>
            <a:endParaRPr lang="zh-CN" altLang="en-US" sz="4000" dirty="0">
              <a:latin typeface="Times New Roman" pitchFamily="18" charset="0"/>
              <a:cs typeface="Times New Roman" pitchFamily="18" charset="0"/>
            </a:endParaRPr>
          </a:p>
        </p:txBody>
      </p:sp>
      <p:sp>
        <p:nvSpPr>
          <p:cNvPr id="6" name="Content Placeholder 5"/>
          <p:cNvSpPr>
            <a:spLocks noGrp="1"/>
          </p:cNvSpPr>
          <p:nvPr>
            <p:ph sz="half" idx="1"/>
          </p:nvPr>
        </p:nvSpPr>
        <p:spPr>
          <a:xfrm>
            <a:off x="457200" y="1571612"/>
            <a:ext cx="3400420" cy="4554551"/>
          </a:xfrm>
        </p:spPr>
        <p:txBody>
          <a:bodyPr>
            <a:normAutofit fontScale="92500" lnSpcReduction="20000"/>
          </a:bodyPr>
          <a:lstStyle/>
          <a:p>
            <a:r>
              <a:rPr lang="en-US" sz="2400" dirty="0">
                <a:latin typeface="Times New Roman" pitchFamily="18" charset="0"/>
                <a:cs typeface="Times New Roman" pitchFamily="18" charset="0"/>
              </a:rPr>
              <a:t>Protestantism spread the idea that the people at the top of society, the wealthy and the powerful were successful because they were the ones doing God’s </a:t>
            </a:r>
            <a:r>
              <a:rPr lang="en-US" sz="2400" dirty="0" smtClean="0">
                <a:latin typeface="Times New Roman" pitchFamily="18" charset="0"/>
                <a:cs typeface="Times New Roman" pitchFamily="18" charset="0"/>
              </a:rPr>
              <a:t>will. The </a:t>
            </a:r>
            <a:r>
              <a:rPr lang="en-US" sz="2400" dirty="0">
                <a:latin typeface="Times New Roman" pitchFamily="18" charset="0"/>
                <a:cs typeface="Times New Roman" pitchFamily="18" charset="0"/>
              </a:rPr>
              <a:t>majority of people in this new colony -- the convicts and the poorer free men and women were seen as being, not only lower in the social scale, but lower in the eyes of God</a:t>
            </a:r>
            <a:r>
              <a:rPr lang="en-US" sz="2400" dirty="0" smtClean="0">
                <a:latin typeface="Times New Roman" pitchFamily="18" charset="0"/>
                <a:cs typeface="Times New Roman" pitchFamily="18" charset="0"/>
              </a:rPr>
              <a:t>. (Right: Convicts)</a:t>
            </a:r>
            <a:r>
              <a:rPr lang="zh-CN" sz="2400" dirty="0" smtClean="0">
                <a:latin typeface="Times New Roman" pitchFamily="18" charset="0"/>
                <a:cs typeface="Times New Roman" pitchFamily="18" charset="0"/>
              </a:rPr>
              <a:t> </a:t>
            </a:r>
            <a:endParaRPr lang="zh-CN" altLang="en-US" sz="2400" dirty="0">
              <a:latin typeface="Times New Roman" pitchFamily="18" charset="0"/>
              <a:cs typeface="Times New Roman" pitchFamily="18" charset="0"/>
            </a:endParaRPr>
          </a:p>
        </p:txBody>
      </p:sp>
      <p:pic>
        <p:nvPicPr>
          <p:cNvPr id="8" name="Content Placeholder 7" descr="convicts.jpg"/>
          <p:cNvPicPr>
            <a:picLocks noGrp="1" noChangeAspect="1"/>
          </p:cNvPicPr>
          <p:nvPr>
            <p:ph sz="half" idx="2"/>
          </p:nvPr>
        </p:nvPicPr>
        <p:blipFill>
          <a:blip r:embed="rId2"/>
          <a:stretch>
            <a:fillRect/>
          </a:stretch>
        </p:blipFill>
        <p:spPr>
          <a:xfrm>
            <a:off x="3929058" y="2144372"/>
            <a:ext cx="4757742" cy="298624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Religion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571472" y="1357298"/>
            <a:ext cx="8143932" cy="2428891"/>
          </a:xfrm>
        </p:spPr>
        <p:txBody>
          <a:bodyPr>
            <a:normAutofit/>
          </a:bodyPr>
          <a:lstStyle/>
          <a:p>
            <a:r>
              <a:rPr lang="en-US" sz="2000" dirty="0">
                <a:latin typeface="Times New Roman" pitchFamily="18" charset="0"/>
                <a:cs typeface="Times New Roman" pitchFamily="18" charset="0"/>
              </a:rPr>
              <a:t>By the 1850s these social class differences had led to different versions of Protestantism, with the upper and middle classes remaining with Anglicanism</a:t>
            </a:r>
            <a:r>
              <a:rPr lang="en-US" sz="2000" dirty="0" smtClean="0">
                <a:latin typeface="Times New Roman" pitchFamily="18" charset="0"/>
                <a:cs typeface="Times New Roman" pitchFamily="18" charset="0"/>
              </a:rPr>
              <a:t>, whilst Congregationalism, </a:t>
            </a:r>
            <a:r>
              <a:rPr lang="en-US" sz="2000" dirty="0">
                <a:latin typeface="Times New Roman" pitchFamily="18" charset="0"/>
                <a:cs typeface="Times New Roman" pitchFamily="18" charset="0"/>
              </a:rPr>
              <a:t>Methodism and the </a:t>
            </a:r>
            <a:r>
              <a:rPr lang="en-US" sz="2000" dirty="0" smtClean="0">
                <a:latin typeface="Times New Roman" pitchFamily="18" charset="0"/>
                <a:cs typeface="Times New Roman" pitchFamily="18" charset="0"/>
              </a:rPr>
              <a:t>Salvation </a:t>
            </a:r>
            <a:r>
              <a:rPr lang="en-US" sz="2000" dirty="0">
                <a:latin typeface="Times New Roman" pitchFamily="18" charset="0"/>
                <a:cs typeface="Times New Roman" pitchFamily="18" charset="0"/>
              </a:rPr>
              <a:t>Army gave greater emphasis to the view that “we are all equal before God” which appealed more to working class communities or to those in the middle class who preferred this more egalitarian approach to society</a:t>
            </a:r>
            <a:r>
              <a:rPr lang="en-US" sz="2000" dirty="0" smtClean="0">
                <a:latin typeface="Times New Roman" pitchFamily="18" charset="0"/>
                <a:cs typeface="Times New Roman" pitchFamily="18" charset="0"/>
              </a:rPr>
              <a:t>. </a:t>
            </a:r>
          </a:p>
          <a:p>
            <a:pPr>
              <a:buNone/>
            </a:pPr>
            <a:r>
              <a:rPr lang="en-US" altLang="zh-CN" sz="2000" dirty="0" smtClean="0">
                <a:latin typeface="Times New Roman" pitchFamily="18" charset="0"/>
                <a:cs typeface="Times New Roman" pitchFamily="18" charset="0"/>
              </a:rPr>
              <a:t>     (Right: Salvation Army in early days; left: a Congregational Church)</a:t>
            </a:r>
            <a:endParaRPr lang="zh-CN" altLang="en-US" sz="2000" dirty="0">
              <a:latin typeface="Times New Roman" pitchFamily="18" charset="0"/>
              <a:cs typeface="Times New Roman" pitchFamily="18" charset="0"/>
            </a:endParaRPr>
          </a:p>
        </p:txBody>
      </p:sp>
      <p:pic>
        <p:nvPicPr>
          <p:cNvPr id="1026" name="Picture 2" descr="E:\《入门》课件\congregational church in australia.jpg"/>
          <p:cNvPicPr>
            <a:picLocks noChangeAspect="1" noChangeArrowheads="1"/>
          </p:cNvPicPr>
          <p:nvPr/>
        </p:nvPicPr>
        <p:blipFill>
          <a:blip r:embed="rId2" cstate="print"/>
          <a:srcRect/>
          <a:stretch>
            <a:fillRect/>
          </a:stretch>
        </p:blipFill>
        <p:spPr bwMode="auto">
          <a:xfrm>
            <a:off x="928662" y="3929066"/>
            <a:ext cx="3571900" cy="2357454"/>
          </a:xfrm>
          <a:prstGeom prst="rect">
            <a:avLst/>
          </a:prstGeom>
          <a:noFill/>
        </p:spPr>
      </p:pic>
      <p:pic>
        <p:nvPicPr>
          <p:cNvPr id="1027" name="Picture 3" descr="E:\《入门》课件\salvation army in early days.jpg"/>
          <p:cNvPicPr>
            <a:picLocks noChangeAspect="1" noChangeArrowheads="1"/>
          </p:cNvPicPr>
          <p:nvPr/>
        </p:nvPicPr>
        <p:blipFill>
          <a:blip r:embed="rId3"/>
          <a:srcRect/>
          <a:stretch>
            <a:fillRect/>
          </a:stretch>
        </p:blipFill>
        <p:spPr bwMode="auto">
          <a:xfrm>
            <a:off x="4643438" y="3929066"/>
            <a:ext cx="3929090" cy="235745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2449</Words>
  <Application>Microsoft Office PowerPoint</Application>
  <PresentationFormat>On-screen Show (4:3)</PresentationFormat>
  <Paragraphs>123</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《英语国家社会与文化入门》(上册）</vt:lpstr>
      <vt:lpstr>Australia Unit 16 Australian Cultural Life</vt:lpstr>
      <vt:lpstr>Quiz</vt:lpstr>
      <vt:lpstr>Focal Points</vt:lpstr>
      <vt:lpstr>This Unit Is Divided into Four Sections</vt:lpstr>
      <vt:lpstr>I. Religion</vt:lpstr>
      <vt:lpstr>I. Religion</vt:lpstr>
      <vt:lpstr>I. Religion</vt:lpstr>
      <vt:lpstr>I. Religion</vt:lpstr>
      <vt:lpstr>I. Religion</vt:lpstr>
      <vt:lpstr>I. Religion</vt:lpstr>
      <vt:lpstr>I. Religion</vt:lpstr>
      <vt:lpstr>I. Religion</vt:lpstr>
      <vt:lpstr>II. Sport -- a Secularist Australian Religion?</vt:lpstr>
      <vt:lpstr>II. Sport -- a Secularist Australian Religion?</vt:lpstr>
      <vt:lpstr>II. Sport -- a Secularist Australian Religion?</vt:lpstr>
      <vt:lpstr>II. Sport -- a Secularist Australian Religion?</vt:lpstr>
      <vt:lpstr>II. Sport -- a Secularist Australian Religion?</vt:lpstr>
      <vt:lpstr>Slide 19</vt:lpstr>
      <vt:lpstr> III. Australian Literature </vt:lpstr>
      <vt:lpstr>III. Australian Literature</vt:lpstr>
      <vt:lpstr>III. Australian Literature</vt:lpstr>
      <vt:lpstr>III. Australian Literature</vt:lpstr>
      <vt:lpstr>III. Australian Literature</vt:lpstr>
      <vt:lpstr>III. Australian Literature</vt:lpstr>
      <vt:lpstr>III. Australian Literature</vt:lpstr>
      <vt:lpstr>III. Australian Literature</vt:lpstr>
      <vt:lpstr>III. Australian Literature</vt:lpstr>
      <vt:lpstr>III. Australian Literature</vt:lpstr>
      <vt:lpstr>III. Australian Literature</vt:lpstr>
      <vt:lpstr>IV. Films</vt:lpstr>
      <vt:lpstr>IV. Films</vt:lpstr>
      <vt:lpstr>IV. Films</vt:lpstr>
      <vt:lpstr>IV. Films</vt:lpstr>
      <vt:lpstr>Slide 35</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《英语国家社会与文化入门》(上册）</dc:title>
  <dc:creator>Wang</dc:creator>
  <cp:lastModifiedBy>Wang</cp:lastModifiedBy>
  <cp:revision>71</cp:revision>
  <dcterms:created xsi:type="dcterms:W3CDTF">2015-11-08T18:13:40Z</dcterms:created>
  <dcterms:modified xsi:type="dcterms:W3CDTF">2015-11-13T18:48:40Z</dcterms:modified>
</cp:coreProperties>
</file>